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D0078-C827-4CB0-8040-4B7F4B201513}" type="datetimeFigureOut">
              <a:rPr lang="en-US" smtClean="0"/>
              <a:pPr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0E201-08A5-4949-9846-58388327B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E648-2244-DB46-A562-7BB983681D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2E648-2244-DB46-A562-7BB983681D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13,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15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18451" y="6491683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15654CB-AD57-4E63-939F-228B0FD5C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2413" y="1271588"/>
            <a:ext cx="8639175" cy="506253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1510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3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-1615440" y="5750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| Sub-heading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45012" y="675664"/>
            <a:ext cx="4275138" cy="2462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r"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Heading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765175" y="1247775"/>
            <a:ext cx="8054975" cy="50022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Paragraph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© KMRL 2017</a:t>
            </a:r>
            <a:endParaRPr lang="en-GB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17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-1615440" y="5750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Heading | Sub-heading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1231902"/>
            <a:ext cx="2466756" cy="5018408"/>
          </a:xfrm>
        </p:spPr>
        <p:txBody>
          <a:bodyPr/>
          <a:lstStyle/>
          <a:p>
            <a:pPr lvl="0"/>
            <a:r>
              <a:rPr lang="en-US" dirty="0"/>
              <a:t>Paragraph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93241" y="1231900"/>
            <a:ext cx="5526909" cy="5018088"/>
          </a:xfrm>
        </p:spPr>
        <p:txBody>
          <a:bodyPr/>
          <a:lstStyle/>
          <a:p>
            <a:pPr lvl="0"/>
            <a:r>
              <a:rPr lang="en-US" dirty="0"/>
              <a:t>Paragraph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97375" y="675832"/>
            <a:ext cx="4422775" cy="246221"/>
          </a:xfrm>
        </p:spPr>
        <p:txBody>
          <a:bodyPr lIns="0" tIns="0" rIns="0" bIns="0">
            <a:spAutoFit/>
          </a:bodyPr>
          <a:lstStyle>
            <a:lvl1pPr algn="r">
              <a:defRPr sz="16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dirty="0"/>
              <a:t>Content Heading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© KMRL 2017</a:t>
            </a:r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8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image" Target="../media/image17.jpe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1231omotesando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199"/>
            <a:ext cx="9144000" cy="4361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6351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Implementing of Sustainable Mobility Solutions  : the next step for Kochi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908" y="25656"/>
            <a:ext cx="7647091" cy="10262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Mass Transit Systems </a:t>
            </a:r>
            <a:r>
              <a:rPr lang="en-US" sz="20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IN" sz="20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ALTERNATIVES </a:t>
            </a:r>
            <a:br>
              <a:rPr lang="en-IN" sz="20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20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IN" sz="1300" i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UNDER </a:t>
            </a:r>
            <a:r>
              <a:rPr lang="en-IN" sz="1300" i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CONSIDERATION </a:t>
            </a:r>
            <a:r>
              <a:rPr lang="en-IN" sz="2000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IN" sz="20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IN" sz="20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20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IN" sz="20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				Bus Rapid Transit (BRT)</a:t>
            </a:r>
            <a:endParaRPr lang="en-IN" sz="1800" b="1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0286" y="1410302"/>
            <a:ext cx="3563714" cy="5018408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High-quality bus-based </a:t>
            </a:r>
            <a:r>
              <a:rPr lang="en-IN" sz="1800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transit system that delivers fast, comfortable, and cost-effective services at metro-level </a:t>
            </a: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capacities.</a:t>
            </a:r>
          </a:p>
          <a:p>
            <a:pPr algn="just">
              <a:buClrTx/>
              <a:buFont typeface="Wingdings" panose="05000000000000000000" pitchFamily="2" charset="2"/>
              <a:buChar char="q"/>
            </a:pPr>
            <a:endParaRPr lang="en-IN" sz="1800" dirty="0" smtClean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ClrTx/>
              <a:buNone/>
            </a:pPr>
            <a:endParaRPr lang="en-IN" sz="1800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ClrTx/>
              <a:buNone/>
            </a:pP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Light </a:t>
            </a:r>
            <a:r>
              <a:rPr lang="en-IN" sz="1800" b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Rail </a:t>
            </a: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Transit (LRT)</a:t>
            </a:r>
            <a:endParaRPr lang="en-IN" sz="1800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LRT is an at grade, rail based MRTS on a dedicated guide way.</a:t>
            </a:r>
            <a:endParaRPr lang="en-IN" sz="1800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59" y="997744"/>
            <a:ext cx="5044411" cy="266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F6AA0B-70DC-9041-A8E0-CFAEB33B3107}" type="slidenum">
              <a:rPr lang="en-GB" smtClean="0">
                <a:latin typeface="Times" pitchFamily="18" charset="0"/>
              </a:rPr>
              <a:pPr/>
              <a:t>10</a:t>
            </a:fld>
            <a:endParaRPr lang="en-GB" dirty="0">
              <a:latin typeface="Times" pitchFamily="18" charset="0"/>
            </a:endParaRPr>
          </a:p>
        </p:txBody>
      </p:sp>
      <p:pic>
        <p:nvPicPr>
          <p:cNvPr id="12" name="Espace réservé du contenu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60" y="3664393"/>
            <a:ext cx="5044410" cy="285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4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908" y="115449"/>
            <a:ext cx="7647091" cy="1016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Mass Transit Systems </a:t>
            </a:r>
            <a:r>
              <a:rPr lang="mr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US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ALTERNATIVES</a:t>
            </a:r>
            <a:b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electRic Bus Rapid Transit</a:t>
            </a:r>
            <a:r>
              <a:rPr lang="en-IN" sz="1800" b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[curb/median]</a:t>
            </a:r>
            <a:endParaRPr lang="en-IN" sz="1800" b="1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3" name="Picture 12" descr="BRT corridor CROSS SECTIO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4105"/>
            <a:ext cx="9170704" cy="51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908" y="128278"/>
            <a:ext cx="7647091" cy="8687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Mass Transit Systems </a:t>
            </a:r>
            <a:r>
              <a:rPr lang="mr-IN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US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IN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ALTERNATIVES</a:t>
            </a:r>
            <a:br>
              <a:rPr lang="en-IN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IN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IN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Bus PRIORITY Transit (BPT on 30m RoW street)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5" y="1189472"/>
            <a:ext cx="9128135" cy="51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582" y="-1577"/>
            <a:ext cx="7535418" cy="697016"/>
          </a:xfrm>
        </p:spPr>
        <p:txBody>
          <a:bodyPr>
            <a:normAutofit/>
          </a:bodyPr>
          <a:lstStyle/>
          <a:p>
            <a:pPr algn="ctr"/>
            <a:r>
              <a:rPr lang="en-IN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motorised transport- WalkwayS &amp; CyclEs</a:t>
            </a:r>
            <a:endParaRPr lang="en-IN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6287"/>
            <a:ext cx="5594242" cy="559356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594" y="877136"/>
            <a:ext cx="3071042" cy="533259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0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196" y="88518"/>
            <a:ext cx="7290054" cy="496698"/>
          </a:xfrm>
        </p:spPr>
        <p:txBody>
          <a:bodyPr>
            <a:normAutofit/>
          </a:bodyPr>
          <a:lstStyle/>
          <a:p>
            <a:pPr algn="ctr"/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Goal(1): ROAD TO STREET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02" y="748989"/>
            <a:ext cx="4615297" cy="278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7" y="748989"/>
            <a:ext cx="4282436" cy="2789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7" y="3607196"/>
            <a:ext cx="4282436" cy="2783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702" y="3607196"/>
            <a:ext cx="4515872" cy="278384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2436" y="6064801"/>
            <a:ext cx="8852137" cy="3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PANAMPILLY NAGAR-KOCHI,                             </a:t>
            </a:r>
            <a:r>
              <a:rPr lang="en-IN" sz="2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EARLIER &amp; TODAY</a:t>
            </a:r>
            <a:endParaRPr lang="en-IN" sz="20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5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712515"/>
            <a:ext cx="2998686" cy="3468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Now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7336"/>
            <a:ext cx="4497388" cy="227842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5085" y="623154"/>
            <a:ext cx="3220872" cy="436200"/>
          </a:xfrm>
        </p:spPr>
        <p:txBody>
          <a:bodyPr>
            <a:normAutofit lnSpcReduction="1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Desired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063" y="3849273"/>
            <a:ext cx="4558937" cy="227455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9353"/>
            <a:ext cx="4517666" cy="25728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063" y="1059354"/>
            <a:ext cx="4544044" cy="257282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19101" y="206085"/>
            <a:ext cx="7290054" cy="49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Goal(1): ROAD TO STREET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5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356" y="31600"/>
            <a:ext cx="7668644" cy="663838"/>
          </a:xfrm>
        </p:spPr>
        <p:txBody>
          <a:bodyPr>
            <a:normAutofit/>
          </a:bodyPr>
          <a:lstStyle/>
          <a:p>
            <a:pPr algn="ctr"/>
            <a:r>
              <a:rPr lang="en-IN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Goal</a:t>
            </a:r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(2): CARBON FUEL TO ELECTRIC MOBILITY 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6" r="7926"/>
          <a:stretch/>
        </p:blipFill>
        <p:spPr>
          <a:xfrm>
            <a:off x="0" y="2743199"/>
            <a:ext cx="9144000" cy="389273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KMRL 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3" name="Picture 2" descr="Vancouver_E40LFR_trolleybus_22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5438"/>
            <a:ext cx="4817738" cy="2547854"/>
          </a:xfrm>
          <a:prstGeom prst="rect">
            <a:avLst/>
          </a:prstGeom>
        </p:spPr>
      </p:pic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287" y="695438"/>
            <a:ext cx="4686713" cy="2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71" y="8533"/>
            <a:ext cx="7650130" cy="641550"/>
          </a:xfrm>
        </p:spPr>
        <p:txBody>
          <a:bodyPr/>
          <a:lstStyle/>
          <a:p>
            <a:pPr algn="ctr"/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Today - vehicles first, Pedestrians next</a:t>
            </a:r>
            <a:r>
              <a:rPr lang="mr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KMRL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60949"/>
            <a:ext cx="9144001" cy="560632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657669" y="6144460"/>
            <a:ext cx="4667794" cy="322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M.G.Road, Bangalore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7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71" y="8533"/>
            <a:ext cx="7650130" cy="641550"/>
          </a:xfrm>
        </p:spPr>
        <p:txBody>
          <a:bodyPr/>
          <a:lstStyle/>
          <a:p>
            <a:pPr algn="ctr"/>
            <a:r>
              <a:rPr lang="en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Pedestrians first, vehicles next</a:t>
            </a:r>
            <a:r>
              <a:rPr lang="mr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……</a:t>
            </a:r>
            <a:endParaRPr lang="en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KMRL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4" name="Picture 3" descr="4732303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0084"/>
            <a:ext cx="9144001" cy="5820620"/>
          </a:xfrm>
          <a:prstGeom prst="rect">
            <a:avLst/>
          </a:prstGeom>
        </p:spPr>
      </p:pic>
      <p:pic>
        <p:nvPicPr>
          <p:cNvPr id="10" name="Picture 9" descr="220px-PuffinCross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294" y="3745128"/>
            <a:ext cx="1112480" cy="27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56" y="154537"/>
            <a:ext cx="8101144" cy="30777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latin typeface="Cambria"/>
                <a:cs typeface="Cambria"/>
              </a:rPr>
              <a:t>MODE SHARE OF TRANSPORT IN GREATER KOCHI-2015 </a:t>
            </a:r>
            <a:endParaRPr lang="en-US" sz="2000" b="1" dirty="0">
              <a:latin typeface="Cambria"/>
              <a:cs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457200"/>
            <a:fld id="{52F6AA0B-70DC-9041-A8E0-CFAEB33B3107}" type="slidenum">
              <a:rPr lang="en-GB" smtClean="0">
                <a:solidFill>
                  <a:prstClr val="white"/>
                </a:solidFill>
              </a:rPr>
              <a:pPr defTabSz="457200"/>
              <a:t>19</a:t>
            </a:fld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47282"/>
              </p:ext>
            </p:extLst>
          </p:nvPr>
        </p:nvGraphicFramePr>
        <p:xfrm>
          <a:off x="2511137" y="676481"/>
          <a:ext cx="6284876" cy="5492455"/>
        </p:xfrm>
        <a:graphic>
          <a:graphicData uri="http://schemas.openxmlformats.org/drawingml/2006/table">
            <a:tbl>
              <a:tblPr/>
              <a:tblGrid>
                <a:gridCol w="2437418"/>
                <a:gridCol w="2590119"/>
                <a:gridCol w="1257339"/>
              </a:tblGrid>
              <a:tr h="6645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VEHICLE</a:t>
                      </a:r>
                      <a:r>
                        <a:rPr lang="en-US" b="1" baseline="0" dirty="0" smtClean="0"/>
                        <a:t> SHARE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(94% + 6% others)</a:t>
                      </a:r>
                      <a:endParaRPr lang="en-US" b="1" dirty="0" smtClean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PASSENGER SHARE</a:t>
                      </a:r>
                    </a:p>
                    <a:p>
                      <a:pPr algn="ctr"/>
                      <a:r>
                        <a:rPr lang="en-US" b="1" baseline="0" dirty="0" smtClean="0"/>
                        <a:t>(100% + 0% others)</a:t>
                      </a:r>
                      <a:endParaRPr lang="en-US" b="1" dirty="0" smtClean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INTENT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9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3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solidFill>
                            <a:srgbClr val="FF0000"/>
                          </a:solidFill>
                        </a:rPr>
                        <a:t>(Declines</a:t>
                      </a:r>
                      <a:r>
                        <a:rPr lang="en-US" sz="1600" b="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i="1" dirty="0" smtClean="0">
                          <a:solidFill>
                            <a:srgbClr val="FF0000"/>
                          </a:solidFill>
                        </a:rPr>
                        <a:t>3% year)</a:t>
                      </a:r>
                      <a:endParaRPr lang="en-US" sz="1600" b="0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069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                 </a:t>
                      </a:r>
                    </a:p>
                    <a:p>
                      <a:pPr algn="ctr"/>
                      <a:r>
                        <a:rPr lang="en-US" sz="2000" b="1" dirty="0" smtClean="0"/>
                        <a:t>11%</a:t>
                      </a:r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3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              </a:t>
                      </a:r>
                    </a:p>
                    <a:p>
                      <a:pPr algn="ctr"/>
                      <a:r>
                        <a:rPr lang="en-US" sz="2000" b="1" dirty="0" smtClean="0"/>
                        <a:t> 8%</a:t>
                      </a:r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3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350"/>
                    </a:solidFill>
                  </a:tcPr>
                </a:tc>
              </a:tr>
              <a:tr h="12069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27%</a:t>
                      </a:r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12%</a:t>
                      </a:r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69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52%</a:t>
                      </a:r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31%</a:t>
                      </a:r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6" y="4069868"/>
            <a:ext cx="797682" cy="797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3" y="1579339"/>
            <a:ext cx="792650" cy="79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557" y="1571854"/>
            <a:ext cx="1044909" cy="76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56" y="5008932"/>
            <a:ext cx="1021401" cy="1021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26" y="2873392"/>
            <a:ext cx="671380" cy="852833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7951152" y="1483830"/>
            <a:ext cx="737101" cy="767619"/>
          </a:xfrm>
          <a:prstGeom prst="upArrow">
            <a:avLst/>
          </a:prstGeom>
          <a:solidFill>
            <a:srgbClr val="2985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951152" y="2797700"/>
            <a:ext cx="737101" cy="823852"/>
          </a:xfrm>
          <a:prstGeom prst="upArrow">
            <a:avLst/>
          </a:prstGeom>
          <a:solidFill>
            <a:srgbClr val="2985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7951152" y="4012461"/>
            <a:ext cx="737101" cy="855089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951153" y="5175244"/>
            <a:ext cx="735648" cy="855089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9657" y="408921"/>
            <a:ext cx="7692451" cy="45759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3200" b="1" dirty="0">
                <a:solidFill>
                  <a:schemeClr val="tx1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2200" b="1" dirty="0" smtClean="0">
                <a:solidFill>
                  <a:schemeClr val="tx1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SIX Pillars of Integrated </a:t>
            </a:r>
            <a:r>
              <a:rPr lang="en-GB" sz="2200" b="1" dirty="0">
                <a:solidFill>
                  <a:schemeClr val="tx1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Transport </a:t>
            </a:r>
            <a:r>
              <a:rPr lang="en-GB" sz="2200" b="1" dirty="0">
                <a:solidFill>
                  <a:schemeClr val="tx1"/>
                </a:solidFill>
                <a:latin typeface="Times" pitchFamily="18" charset="0"/>
              </a:rPr>
              <a:t/>
            </a:r>
            <a:br>
              <a:rPr lang="en-GB" sz="2200" b="1" dirty="0">
                <a:solidFill>
                  <a:schemeClr val="tx1"/>
                </a:solidFill>
                <a:latin typeface="Times" pitchFamily="18" charset="0"/>
              </a:rPr>
            </a:br>
            <a:endParaRPr lang="en-GB" sz="22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667" y="2293347"/>
            <a:ext cx="2123408" cy="2040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1.1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2" y="1110345"/>
            <a:ext cx="2149872" cy="2015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YdgqRhUEAAhvc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595" y="3985005"/>
            <a:ext cx="2258767" cy="1981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52697" y="3174274"/>
            <a:ext cx="2325189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Within 500 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22612" y="4384766"/>
            <a:ext cx="2669182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Truly integrated network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60720" y="5987142"/>
            <a:ext cx="3383280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First/Last mile connectivity through waking &amp; cycling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432" y="141105"/>
            <a:ext cx="7897282" cy="478742"/>
          </a:xfrm>
        </p:spPr>
        <p:txBody>
          <a:bodyPr>
            <a:normAutofit/>
          </a:bodyPr>
          <a:lstStyle/>
          <a:p>
            <a:pPr algn="ctr"/>
            <a:r>
              <a:rPr lang="en-IN" sz="1600" b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Goal</a:t>
            </a:r>
            <a:r>
              <a:rPr lang="en-IN" sz="16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(5): ENABLE TECHONOLY, save earth &amp; rEvive city</a:t>
            </a:r>
            <a:endParaRPr lang="en-IN" sz="1600" b="1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3" r="16593"/>
          <a:stretch>
            <a:fillRect/>
          </a:stretch>
        </p:blipFill>
        <p:spPr>
          <a:ln w="9525" cmpd="sng"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KMRL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376117" y="3436377"/>
            <a:ext cx="2061302" cy="198757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1896246" y="3485862"/>
            <a:ext cx="2197290" cy="199829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43754" y="6019258"/>
            <a:ext cx="9660374" cy="47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1600" b="1" dirty="0" smtClean="0">
                <a:solidFill>
                  <a:schemeClr val="tx1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Restoration of Cheong-gye-cheon river,Seol,south korea</a:t>
            </a:r>
            <a:endParaRPr lang="en-IN" sz="1600" b="1" dirty="0">
              <a:solidFill>
                <a:schemeClr val="tx1"/>
              </a:solidFill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1572" y="200419"/>
            <a:ext cx="8400142" cy="310362"/>
          </a:xfrm>
        </p:spPr>
        <p:txBody>
          <a:bodyPr>
            <a:noAutofit/>
          </a:bodyPr>
          <a:lstStyle/>
          <a:p>
            <a:pPr algn="ctr"/>
            <a:r>
              <a:rPr lang="en-IN" sz="1800" b="1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Goal</a:t>
            </a:r>
            <a:r>
              <a:rPr lang="en-IN" sz="1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(5): ENABLE TECHONOLOGY, replace structures</a:t>
            </a:r>
            <a:endParaRPr lang="en-IN" sz="1800" b="1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KMRL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9" name="Picture 8" descr="imag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00" y="3456452"/>
            <a:ext cx="5067300" cy="2976514"/>
          </a:xfrm>
          <a:prstGeom prst="rect">
            <a:avLst/>
          </a:prstGeom>
        </p:spPr>
      </p:pic>
      <p:pic>
        <p:nvPicPr>
          <p:cNvPr id="11" name="Picture 10" descr="TrafficJamOnNewFly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9" y="713395"/>
            <a:ext cx="3975101" cy="5719571"/>
          </a:xfrm>
          <a:prstGeom prst="rect">
            <a:avLst/>
          </a:prstGeom>
        </p:spPr>
      </p:pic>
      <p:pic>
        <p:nvPicPr>
          <p:cNvPr id="14" name="Picture 13" descr="traffic ja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1" y="713395"/>
            <a:ext cx="4902200" cy="242350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152901" y="3146090"/>
            <a:ext cx="4991099" cy="31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1600" b="1" dirty="0" smtClean="0">
                <a:solidFill>
                  <a:srgbClr val="3366FF"/>
                </a:solidFill>
                <a:latin typeface="Arial Narrow"/>
                <a:ea typeface="Arial Unicode MS" panose="020B0604020202020204" pitchFamily="34" charset="-128"/>
                <a:cs typeface="Arial Narrow"/>
              </a:rPr>
              <a:t>ADAPTIVE SIGNALLING SYSTEM (ITS)</a:t>
            </a:r>
            <a:endParaRPr lang="en-IN" sz="1600" b="1" dirty="0">
              <a:solidFill>
                <a:srgbClr val="3366FF"/>
              </a:solidFill>
              <a:latin typeface="Arial Narrow"/>
              <a:ea typeface="Arial Unicode MS" panose="020B0604020202020204" pitchFamily="3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009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0463" y="5557389"/>
            <a:ext cx="4466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Encourage </a:t>
            </a:r>
            <a:r>
              <a:rPr lang="en-GB" sz="1600" dirty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mode shift from personalized transport to Public Transport</a:t>
            </a:r>
            <a:r>
              <a:rPr lang="en-GB" sz="1600" dirty="0" smtClean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Recreate urban fabric, vibrant &amp; green </a:t>
            </a:r>
            <a:endParaRPr lang="en-GB" sz="1600" dirty="0">
              <a:solidFill>
                <a:srgbClr val="000000"/>
              </a:solidFill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 descr="141231omotesando2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190"/>
            <a:ext cx="9144000" cy="48646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59289" y="5557389"/>
            <a:ext cx="50290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Reduce </a:t>
            </a:r>
            <a:r>
              <a:rPr lang="en-GB" sz="1600" dirty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noise and air pollution levels, </a:t>
            </a:r>
            <a:endParaRPr lang="en-GB" sz="1600" dirty="0" smtClean="0">
              <a:solidFill>
                <a:srgbClr val="000000"/>
              </a:solidFill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Encourage Electric vehicles.</a:t>
            </a:r>
            <a:endParaRPr lang="en-GB" sz="1600" dirty="0">
              <a:solidFill>
                <a:srgbClr val="000000"/>
              </a:solidFill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rgbClr val="C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MAKE THE CITY MORE </a:t>
            </a:r>
            <a:r>
              <a:rPr lang="en-GB" sz="2000" dirty="0" smtClean="0">
                <a:solidFill>
                  <a:srgbClr val="C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LIVEABLE</a:t>
            </a:r>
            <a:r>
              <a:rPr lang="en-GB" sz="1600" dirty="0" smtClean="0">
                <a:solidFill>
                  <a:srgbClr val="C00000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en-GB" sz="1600" dirty="0">
              <a:solidFill>
                <a:srgbClr val="C00000"/>
              </a:solidFill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007" y="130630"/>
            <a:ext cx="89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PLANNING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HOLISTIC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APPROACH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                           LET US</a:t>
            </a:r>
            <a:r>
              <a:rPr lang="mr-IN" b="1" dirty="0" smtClean="0">
                <a:solidFill>
                  <a:schemeClr val="accent5">
                    <a:lumMod val="50000"/>
                  </a:schemeClr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……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1157" y="6470704"/>
            <a:ext cx="730250" cy="27432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6368" y="4437911"/>
            <a:ext cx="8715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</a:t>
            </a:r>
            <a:r>
              <a:rPr lang="is-IS" sz="28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en-US" sz="2800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146" y="181081"/>
            <a:ext cx="8001000" cy="52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i="1" dirty="0" smtClean="0">
                <a:latin typeface="Times" pitchFamily="18" charset="0"/>
                <a:ea typeface="Arial Unicode MS" panose="020B0604020202020204" pitchFamily="34" charset="-128"/>
                <a:cs typeface="Arial Narrow"/>
              </a:rPr>
              <a:t>ONE NETWORK, ONE TIMETABLE, ONE FARE</a:t>
            </a:r>
            <a:r>
              <a:rPr lang="mr-IN" sz="2000" b="1" i="1" dirty="0" smtClean="0">
                <a:latin typeface="Times" pitchFamily="18" charset="0"/>
                <a:ea typeface="Arial Unicode MS" panose="020B0604020202020204" pitchFamily="34" charset="-128"/>
                <a:cs typeface="Arial Narrow"/>
              </a:rPr>
              <a:t>…</a:t>
            </a:r>
            <a:r>
              <a:rPr lang="en-US" sz="2000" b="1" i="1" dirty="0" smtClean="0">
                <a:latin typeface="Times" pitchFamily="18" charset="0"/>
                <a:ea typeface="Arial Unicode MS" panose="020B0604020202020204" pitchFamily="34" charset="-128"/>
                <a:cs typeface="Arial Narrow"/>
              </a:rPr>
              <a:t>.. FOR GREATER KOCHI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75" y="896303"/>
            <a:ext cx="8696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37314" y="5351417"/>
            <a:ext cx="4323805" cy="109040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just"/>
            <a:r>
              <a:rPr lang="en-I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Rajan Chedambath</a:t>
            </a:r>
          </a:p>
          <a:p>
            <a:pPr algn="just"/>
            <a:r>
              <a:rPr lang="en-I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</a:p>
          <a:p>
            <a:pPr algn="just"/>
            <a:r>
              <a:rPr lang="en-I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Centre for Heritage, Environment and  Development</a:t>
            </a:r>
            <a:endParaRPr lang="en-IN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IN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B37D5FE-740C-46F5-801A-FA5477D9711F}" type="slidenum">
              <a:rPr lang="en-US" smtClean="0">
                <a:latin typeface="Times" pitchFamily="18" charset="0"/>
              </a:rPr>
              <a:pPr/>
              <a:t>3</a:t>
            </a:fld>
            <a:endParaRPr lang="en-US">
              <a:latin typeface="Times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731" y="793297"/>
            <a:ext cx="7692451" cy="457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2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SIX Pillars of Integrated Public Transport </a:t>
            </a:r>
            <a:r>
              <a:rPr kumimoji="0" lang="en-GB" sz="2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/>
            </a:r>
            <a:br>
              <a:rPr kumimoji="0" lang="en-GB" sz="2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endParaRPr kumimoji="0" lang="en-GB" sz="22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-16309" y="1653628"/>
            <a:ext cx="4361922" cy="799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Understandable to all, with clear information (Timetable, Directions)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681766" y="3664538"/>
            <a:ext cx="2963994" cy="79395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charset="2"/>
              <a:buChar char="q"/>
            </a:pPr>
            <a:r>
              <a:rPr lang="en-GB" sz="22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Accessible to all income groups</a:t>
            </a:r>
            <a:endParaRPr lang="en-GB" dirty="0" smtClean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887919" y="1651153"/>
            <a:ext cx="4256081" cy="7055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charset="2"/>
              <a:buChar char="q"/>
            </a:pPr>
            <a:r>
              <a:rPr lang="en-GB" sz="22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Accessible for people of all age groups and all physical conditions.</a:t>
            </a:r>
            <a:endParaRPr lang="en-GB" sz="2900" dirty="0" smtClean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8" y="4440460"/>
            <a:ext cx="3471251" cy="24175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3383"/>
            <a:ext cx="2672273" cy="232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669" y="2614612"/>
            <a:ext cx="2978331" cy="22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30657" y="1"/>
            <a:ext cx="7813343" cy="55477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"/>
                <a:ea typeface="Arial Unicode MS" panose="020B0604020202020204" pitchFamily="34" charset="-128"/>
                <a:cs typeface="Arial Unicode MS" panose="020B0604020202020204" pitchFamily="34" charset="-128"/>
              </a:rPr>
              <a:t>To have foundation of six pillars</a:t>
            </a:r>
            <a:r>
              <a:rPr lang="mr-IN" sz="2400" b="1" dirty="0" smtClean="0">
                <a:solidFill>
                  <a:schemeClr val="tx1"/>
                </a:solidFill>
                <a:latin typeface="Times"/>
                <a:ea typeface="Arial Unicode MS" panose="020B0604020202020204" pitchFamily="34" charset="-128"/>
                <a:cs typeface="Arial Unicode MS" panose="020B0604020202020204" pitchFamily="34" charset="-128"/>
              </a:rPr>
              <a:t>……</a:t>
            </a:r>
            <a:endParaRPr lang="en-US" sz="2400" b="1" dirty="0">
              <a:solidFill>
                <a:schemeClr val="tx1"/>
              </a:solidFill>
              <a:latin typeface="Time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18974" y="1591319"/>
            <a:ext cx="4423280" cy="4657162"/>
          </a:xfrm>
        </p:spPr>
        <p:txBody>
          <a:bodyPr>
            <a:normAutofit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is-IS" dirty="0" smtClean="0">
                <a:solidFill>
                  <a:schemeClr val="tx1"/>
                </a:solidFill>
                <a:latin typeface="Times"/>
                <a:cs typeface="Cambria"/>
              </a:rPr>
              <a:t> </a:t>
            </a:r>
            <a:r>
              <a:rPr lang="is-IS" sz="2400" dirty="0" smtClean="0">
                <a:solidFill>
                  <a:schemeClr val="tx1"/>
                </a:solidFill>
                <a:latin typeface="Times"/>
                <a:cs typeface="Cambria"/>
              </a:rPr>
              <a:t>Institutional </a:t>
            </a:r>
            <a:r>
              <a:rPr lang="is-IS" sz="2400" dirty="0">
                <a:solidFill>
                  <a:schemeClr val="tx1"/>
                </a:solidFill>
                <a:latin typeface="Times"/>
                <a:cs typeface="Cambria"/>
              </a:rPr>
              <a:t>level </a:t>
            </a:r>
            <a:endParaRPr lang="is-IS" sz="2400" dirty="0" smtClean="0">
              <a:solidFill>
                <a:schemeClr val="tx1"/>
              </a:solidFill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endParaRPr lang="is-IS" sz="2400" dirty="0">
              <a:solidFill>
                <a:schemeClr val="tx1"/>
              </a:solidFill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"/>
                <a:cs typeface="Cambria"/>
              </a:rPr>
              <a:t> Physical Level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"/>
                <a:cs typeface="Cambria"/>
              </a:rPr>
              <a:t> Information Technology Level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1"/>
              </a:solidFill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"/>
                <a:cs typeface="Cambria"/>
              </a:rPr>
              <a:t> Fare Level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54226" y="744562"/>
            <a:ext cx="8229600" cy="59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"/>
                <a:cs typeface="Cambria"/>
              </a:rPr>
              <a:t>Kochi requires </a:t>
            </a:r>
            <a:r>
              <a:rPr lang="en-US" sz="3600" dirty="0">
                <a:solidFill>
                  <a:schemeClr val="tx1"/>
                </a:solidFill>
                <a:latin typeface="Times"/>
                <a:cs typeface="Cambria"/>
              </a:rPr>
              <a:t>integration at 4 levels</a:t>
            </a:r>
            <a:r>
              <a:rPr lang="is-IS" sz="3600" dirty="0">
                <a:solidFill>
                  <a:schemeClr val="tx1"/>
                </a:solidFill>
                <a:latin typeface="Times"/>
                <a:cs typeface="Cambria"/>
              </a:rPr>
              <a:t>…...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42255" y="1591319"/>
            <a:ext cx="4241572" cy="478855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Courier New" panose="02070309020205020404" pitchFamily="49" charset="0"/>
              <a:buChar char="o"/>
            </a:pPr>
            <a:r>
              <a:rPr lang="is-IS" dirty="0" smtClean="0">
                <a:latin typeface="Times"/>
                <a:cs typeface="Cambria"/>
              </a:rPr>
              <a:t> </a:t>
            </a:r>
            <a:r>
              <a:rPr lang="is-IS" sz="2400" dirty="0" smtClean="0">
                <a:latin typeface="Times"/>
                <a:cs typeface="Cambria"/>
              </a:rPr>
              <a:t> Metropolitan Transport Authority  (MTA)- Kochi</a:t>
            </a:r>
            <a:endParaRPr lang="en-US" sz="2400" dirty="0" smtClean="0"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"/>
                <a:cs typeface="Cambria"/>
              </a:rPr>
              <a:t> MRTS, Passenger/Logistics hubs, Interchange points, NMT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"/>
                <a:cs typeface="Cambria"/>
              </a:rPr>
              <a:t>ITS, Mobile App, Journey Planner, Display units, Kiosks, OCC, Adaptive Signaling, AFC,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2400" dirty="0" smtClean="0">
              <a:latin typeface="Times"/>
              <a:cs typeface="Cambria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"/>
                <a:cs typeface="Cambria"/>
              </a:rPr>
              <a:t>Smart Card Ticketing, Telescopic fare structure &amp; Automatic fare revision mechanism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" y="695439"/>
            <a:ext cx="4184306" cy="3638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hape 322"/>
          <p:cNvSpPr/>
          <p:nvPr/>
        </p:nvSpPr>
        <p:spPr>
          <a:xfrm>
            <a:off x="-16738" y="1172273"/>
            <a:ext cx="9141512" cy="242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 marL="127001" indent="1">
              <a:defRPr sz="2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n-IN" sz="2400" spc="-10" dirty="0">
              <a:solidFill>
                <a:prstClr val="white"/>
              </a:solidFill>
              <a:cs typeface="Arial"/>
              <a:sym typeface="Helvetica"/>
            </a:endParaRPr>
          </a:p>
        </p:txBody>
      </p:sp>
      <p:sp>
        <p:nvSpPr>
          <p:cNvPr id="11" name="Shape 152"/>
          <p:cNvSpPr/>
          <p:nvPr/>
        </p:nvSpPr>
        <p:spPr>
          <a:xfrm>
            <a:off x="4292862" y="695438"/>
            <a:ext cx="4682577" cy="3638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4F81BD"/>
            </a:solidFill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/>
          <a:lstStyle/>
          <a:p>
            <a:pPr algn="just" defTabSz="457200">
              <a:lnSpc>
                <a:spcPct val="107916"/>
              </a:lnSpc>
              <a:spcBef>
                <a:spcPts val="1200"/>
              </a:spcBef>
              <a:buSzPct val="100000"/>
            </a:pPr>
            <a:r>
              <a:rPr lang="en-IN" b="1" dirty="0" smtClean="0">
                <a:solidFill>
                  <a:srgbClr val="5B9BD5">
                    <a:lumMod val="75000"/>
                  </a:srgbClr>
                </a:solidFill>
                <a:latin typeface="Times" pitchFamily="18" charset="0"/>
              </a:rPr>
              <a:t>Metropolitan </a:t>
            </a:r>
            <a:r>
              <a:rPr lang="en-IN" b="1" dirty="0">
                <a:solidFill>
                  <a:srgbClr val="5B9BD5">
                    <a:lumMod val="75000"/>
                  </a:srgbClr>
                </a:solidFill>
                <a:latin typeface="Times" pitchFamily="18" charset="0"/>
              </a:rPr>
              <a:t>Transport Authority </a:t>
            </a:r>
            <a:r>
              <a:rPr lang="en-IN" b="1" dirty="0" smtClean="0">
                <a:solidFill>
                  <a:srgbClr val="5B9BD5">
                    <a:lumMod val="75000"/>
                  </a:srgbClr>
                </a:solidFill>
                <a:latin typeface="Times" pitchFamily="18" charset="0"/>
              </a:rPr>
              <a:t>(MTA</a:t>
            </a:r>
            <a:r>
              <a:rPr lang="en-IN" b="1" dirty="0">
                <a:solidFill>
                  <a:srgbClr val="5B9BD5">
                    <a:lumMod val="75000"/>
                  </a:srgbClr>
                </a:solidFill>
                <a:latin typeface="Times" pitchFamily="18" charset="0"/>
              </a:rPr>
              <a:t>)</a:t>
            </a:r>
            <a:r>
              <a:rPr lang="en-IN" dirty="0">
                <a:solidFill>
                  <a:srgbClr val="5B9BD5">
                    <a:lumMod val="75000"/>
                  </a:srgbClr>
                </a:solidFill>
                <a:latin typeface="Times" pitchFamily="18" charset="0"/>
              </a:rPr>
              <a:t> </a:t>
            </a: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will be as </a:t>
            </a:r>
            <a:r>
              <a:rPr kern="0" dirty="0">
                <a:solidFill>
                  <a:prstClr val="black"/>
                </a:solidFill>
                <a:uFill>
                  <a:solidFill/>
                </a:uFill>
                <a:latin typeface="Times" pitchFamily="18" charset="0"/>
                <a:ea typeface="Times New Roman"/>
                <a:cs typeface="Gautami" panose="020B0502040204020203" pitchFamily="34" charset="0"/>
                <a:sym typeface="Times New Roman"/>
              </a:rPr>
              <a:t>Single </a:t>
            </a:r>
            <a:r>
              <a:rPr kern="0" dirty="0">
                <a:solidFill>
                  <a:sysClr val="windowText" lastClr="000000"/>
                </a:solidFill>
                <a:uFill>
                  <a:solidFill/>
                </a:uFill>
                <a:latin typeface="Times" pitchFamily="18" charset="0"/>
                <a:ea typeface="Times New Roman"/>
                <a:cs typeface="Gautami" panose="020B0502040204020203" pitchFamily="34" charset="0"/>
                <a:sym typeface="Times New Roman"/>
              </a:rPr>
              <a:t>agency responsible for planning, </a:t>
            </a:r>
            <a:r>
              <a:rPr lang="en-IN" kern="0" dirty="0">
                <a:solidFill>
                  <a:sysClr val="windowText" lastClr="000000"/>
                </a:solidFill>
                <a:uFill>
                  <a:solidFill/>
                </a:uFill>
                <a:latin typeface="Times" pitchFamily="18" charset="0"/>
                <a:ea typeface="Times New Roman"/>
                <a:cs typeface="Gautami" panose="020B0502040204020203" pitchFamily="34" charset="0"/>
                <a:sym typeface="Times New Roman"/>
              </a:rPr>
              <a:t>coordination, integration, management and regulation of </a:t>
            </a:r>
            <a:r>
              <a:rPr kern="0" dirty="0">
                <a:solidFill>
                  <a:sysClr val="windowText" lastClr="000000"/>
                </a:solidFill>
                <a:uFill>
                  <a:solidFill/>
                </a:uFill>
                <a:latin typeface="Times" pitchFamily="18" charset="0"/>
                <a:ea typeface="Times New Roman"/>
                <a:cs typeface="Gautami" panose="020B0502040204020203" pitchFamily="34" charset="0"/>
                <a:sym typeface="Times New Roman"/>
              </a:rPr>
              <a:t>Kochi’s transit system</a:t>
            </a:r>
            <a:r>
              <a:rPr lang="en-IN" kern="0" dirty="0">
                <a:solidFill>
                  <a:sysClr val="windowText" lastClr="000000"/>
                </a:solidFill>
                <a:uFill>
                  <a:solidFill/>
                </a:uFill>
                <a:latin typeface="Times" pitchFamily="18" charset="0"/>
                <a:ea typeface="Times New Roman"/>
                <a:cs typeface="Gautami" panose="020B0502040204020203" pitchFamily="34" charset="0"/>
                <a:sym typeface="Times New Roman"/>
              </a:rPr>
              <a:t>,</a:t>
            </a:r>
            <a:r>
              <a:rPr lang="en-IN" kern="0" dirty="0">
                <a:solidFill>
                  <a:sysClr val="windowText" lastClr="000000"/>
                </a:solidFill>
                <a:uFill>
                  <a:solidFill/>
                </a:uFill>
                <a:latin typeface="Times" pitchFamily="18" charset="0"/>
                <a:ea typeface="Times New Roman"/>
                <a:cs typeface="Gautami" panose="020B0502040204020203" pitchFamily="34" charset="0"/>
              </a:rPr>
              <a:t> with following key functions:</a:t>
            </a:r>
            <a:endParaRPr lang="en-IN" kern="0" dirty="0">
              <a:solidFill>
                <a:sysClr val="windowText" lastClr="000000"/>
              </a:solidFill>
              <a:uFill>
                <a:solidFill/>
              </a:uFill>
              <a:latin typeface="Times" pitchFamily="18" charset="0"/>
              <a:ea typeface="Times New Roman"/>
              <a:cs typeface="Gautami" panose="020B0502040204020203" pitchFamily="34" charset="0"/>
              <a:sym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2862" y="2354503"/>
            <a:ext cx="4682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Policy Formulation</a:t>
            </a:r>
          </a:p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Strategic Planning &amp; Programming</a:t>
            </a:r>
          </a:p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Project Preparation</a:t>
            </a:r>
          </a:p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Project Implementation</a:t>
            </a:r>
          </a:p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Standard Settings</a:t>
            </a:r>
          </a:p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Regulatory Functions</a:t>
            </a:r>
          </a:p>
          <a:p>
            <a:pPr marL="185738" indent="-185738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prstClr val="black"/>
                </a:solidFill>
                <a:latin typeface="Times" pitchFamily="18" charset="0"/>
              </a:rPr>
              <a:t>Financing Functions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4353" y="-1577"/>
            <a:ext cx="7535418" cy="697016"/>
          </a:xfrm>
        </p:spPr>
        <p:txBody>
          <a:bodyPr>
            <a:normAutofit/>
          </a:bodyPr>
          <a:lstStyle/>
          <a:p>
            <a:pPr algn="ctr"/>
            <a:r>
              <a:rPr lang="en-IN" sz="2000" dirty="0" smtClean="0">
                <a:solidFill>
                  <a:schemeClr val="tx1"/>
                </a:solidFill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Metropolitan transport authority-Kochi</a:t>
            </a:r>
            <a:endParaRPr lang="en-IN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3542054" y="6499303"/>
            <a:ext cx="2057400" cy="365125"/>
          </a:xfrm>
        </p:spPr>
        <p:txBody>
          <a:bodyPr/>
          <a:lstStyle/>
          <a:p>
            <a:pPr algn="ctr"/>
            <a:fld id="{86CB4B4D-7CA3-9044-876B-883B54F8677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8556" y="4908180"/>
            <a:ext cx="8866884" cy="14244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Times" pitchFamily="18" charset="0"/>
              </a:rPr>
              <a:t>A Draft Act for </a:t>
            </a:r>
            <a:r>
              <a:rPr lang="en-US" sz="1800" dirty="0" smtClean="0">
                <a:solidFill>
                  <a:schemeClr val="bg1"/>
                </a:solidFill>
                <a:latin typeface="Times" pitchFamily="18" charset="0"/>
              </a:rPr>
              <a:t>the MTA is expected to be before the next legislative assembly.</a:t>
            </a:r>
            <a:endParaRPr lang="en-US" sz="1800" dirty="0">
              <a:solidFill>
                <a:schemeClr val="bg1"/>
              </a:solidFill>
              <a:latin typeface="Times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  <a:latin typeface="Times" pitchFamily="18" charset="0"/>
              </a:rPr>
              <a:t>Presently MTA-Kochi is operating under a Government Order of 2013 &amp; KMRL as an Interim MTA.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  <a:latin typeface="Times" pitchFamily="18" charset="0"/>
              </a:rPr>
              <a:t>MTA </a:t>
            </a:r>
            <a:r>
              <a:rPr lang="en-US" sz="1800" dirty="0">
                <a:solidFill>
                  <a:schemeClr val="bg1"/>
                </a:solidFill>
                <a:latin typeface="Times" pitchFamily="18" charset="0"/>
              </a:rPr>
              <a:t>will be mandated to raise local resources and spend locally on improving Kochi’s urban transport</a:t>
            </a:r>
            <a:r>
              <a:rPr lang="en-US" sz="1800" dirty="0" smtClean="0">
                <a:solidFill>
                  <a:schemeClr val="bg1"/>
                </a:solidFill>
                <a:latin typeface="Times" pitchFamily="18" charset="0"/>
              </a:rPr>
              <a:t>.</a:t>
            </a:r>
            <a:endParaRPr lang="en-IN" sz="1800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9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54CB-AD57-4E63-939F-228B0FD5C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14380050_1245786155442896_3707413695639936222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242" y="2206740"/>
            <a:ext cx="4232758" cy="2821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803" y="1677290"/>
            <a:ext cx="76429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Mass Transit Systems - Kochi </a:t>
            </a:r>
            <a:r>
              <a:rPr lang="en-US" sz="2500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Metro </a:t>
            </a:r>
            <a:r>
              <a:rPr lang="en-US" sz="25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Rail (2013-19) </a:t>
            </a:r>
            <a:r>
              <a:rPr lang="en-US" sz="2500" b="1" i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2500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48685" y="2368684"/>
            <a:ext cx="8595315" cy="185781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"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Kerala’s first mass rapid transit system</a:t>
            </a:r>
          </a:p>
          <a:p>
            <a:pPr indent="-36000"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High Capacity</a:t>
            </a:r>
          </a:p>
          <a:p>
            <a:pPr indent="-36000"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25 km section of the line from;</a:t>
            </a:r>
          </a:p>
          <a:p>
            <a:pPr indent="-36000"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MG Road - Aluva</a:t>
            </a:r>
          </a:p>
          <a:p>
            <a:pPr indent="-36000" algn="just">
              <a:buClrTx/>
              <a:buFont typeface="Wingdings" panose="05000000000000000000" pitchFamily="2" charset="2"/>
              <a:buChar char="q"/>
            </a:pP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MG Road </a:t>
            </a:r>
            <a:r>
              <a:rPr lang="mr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–</a:t>
            </a:r>
            <a:r>
              <a:rPr lang="en-IN" sz="18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Petta (Extn up to S.N.Jn)</a:t>
            </a:r>
            <a:endParaRPr lang="en-IN" sz="1500" dirty="0" smtClean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IN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3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image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31" y="3057519"/>
            <a:ext cx="73152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1" y="1558253"/>
            <a:ext cx="73152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14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236" y="1135008"/>
            <a:ext cx="73152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1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596247"/>
            <a:ext cx="956649" cy="803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1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976" y="3101000"/>
            <a:ext cx="731520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17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27" y="4929728"/>
            <a:ext cx="73152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18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05" y="5937839"/>
            <a:ext cx="73152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19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779" y="5655528"/>
            <a:ext cx="731521" cy="73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20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79" y="4719423"/>
            <a:ext cx="73152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/>
          <p:nvPr/>
        </p:nvSpPr>
        <p:spPr>
          <a:xfrm>
            <a:off x="4489627" y="2636912"/>
            <a:ext cx="1" cy="1250698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68" name="Shape 468"/>
          <p:cNvSpPr/>
          <p:nvPr/>
        </p:nvSpPr>
        <p:spPr>
          <a:xfrm flipH="1">
            <a:off x="4730596" y="2647016"/>
            <a:ext cx="1081514" cy="955921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69" name="Shape 469"/>
          <p:cNvSpPr/>
          <p:nvPr/>
        </p:nvSpPr>
        <p:spPr>
          <a:xfrm flipH="1">
            <a:off x="4499992" y="3466760"/>
            <a:ext cx="2232249" cy="149443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0" name="Shape 470"/>
          <p:cNvSpPr/>
          <p:nvPr/>
        </p:nvSpPr>
        <p:spPr>
          <a:xfrm flipH="1" flipV="1">
            <a:off x="4154532" y="3609020"/>
            <a:ext cx="2521674" cy="962004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1" name="Shape 471"/>
          <p:cNvSpPr/>
          <p:nvPr/>
        </p:nvSpPr>
        <p:spPr>
          <a:xfrm flipH="1" flipV="1">
            <a:off x="4298548" y="3365700"/>
            <a:ext cx="1281565" cy="1719485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2" name="Shape 472"/>
          <p:cNvSpPr/>
          <p:nvPr/>
        </p:nvSpPr>
        <p:spPr>
          <a:xfrm flipV="1">
            <a:off x="3635895" y="3284596"/>
            <a:ext cx="1224137" cy="1822292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3" name="Shape 473"/>
          <p:cNvSpPr/>
          <p:nvPr/>
        </p:nvSpPr>
        <p:spPr>
          <a:xfrm flipV="1">
            <a:off x="2323779" y="3660607"/>
            <a:ext cx="2118785" cy="788104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4" name="Shape 474"/>
          <p:cNvSpPr/>
          <p:nvPr/>
        </p:nvSpPr>
        <p:spPr>
          <a:xfrm flipH="1" flipV="1">
            <a:off x="2411759" y="3445056"/>
            <a:ext cx="2462853" cy="188729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5" name="Shape 475"/>
          <p:cNvSpPr/>
          <p:nvPr/>
        </p:nvSpPr>
        <p:spPr>
          <a:xfrm flipH="1" flipV="1">
            <a:off x="3156238" y="2719024"/>
            <a:ext cx="1172443" cy="978197"/>
          </a:xfrm>
          <a:prstGeom prst="line">
            <a:avLst/>
          </a:prstGeom>
          <a:ln w="19050">
            <a:solidFill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309878" y="167834"/>
            <a:ext cx="8608067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indent="119062" algn="ctr"/>
            <a:r>
              <a:rPr lang="en-US" sz="2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       ‘INFORMATION TECHNOLOGY INTEGRATION’</a:t>
            </a:r>
            <a:endParaRPr lang="en-US" sz="25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</p:txBody>
      </p:sp>
      <p:grpSp>
        <p:nvGrpSpPr>
          <p:cNvPr id="5" name="Group 481"/>
          <p:cNvGrpSpPr/>
          <p:nvPr/>
        </p:nvGrpSpPr>
        <p:grpSpPr>
          <a:xfrm>
            <a:off x="5580112" y="1866527"/>
            <a:ext cx="1584177" cy="914401"/>
            <a:chOff x="0" y="0"/>
            <a:chExt cx="1584176" cy="914400"/>
          </a:xfrm>
        </p:grpSpPr>
        <p:sp>
          <p:nvSpPr>
            <p:cNvPr id="479" name="Shape 479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AC090"/>
            </a:solidFill>
            <a:ln w="9525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31996" y="170181"/>
              <a:ext cx="1120183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Plan Journey</a:t>
              </a:r>
            </a:p>
          </p:txBody>
        </p:sp>
      </p:grpSp>
      <p:grpSp>
        <p:nvGrpSpPr>
          <p:cNvPr id="6" name="Group 484"/>
          <p:cNvGrpSpPr/>
          <p:nvPr/>
        </p:nvGrpSpPr>
        <p:grpSpPr>
          <a:xfrm>
            <a:off x="6732240" y="3009559"/>
            <a:ext cx="1584177" cy="914401"/>
            <a:chOff x="0" y="0"/>
            <a:chExt cx="1584176" cy="914400"/>
          </a:xfrm>
        </p:grpSpPr>
        <p:sp>
          <p:nvSpPr>
            <p:cNvPr id="482" name="Shape 482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050"/>
            </a:solidFill>
            <a:ln w="9525" cap="flat">
              <a:solidFill>
                <a:srgbClr val="C0504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31996" y="170181"/>
              <a:ext cx="1120183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Book Tickets</a:t>
              </a:r>
            </a:p>
          </p:txBody>
        </p:sp>
      </p:grpSp>
      <p:grpSp>
        <p:nvGrpSpPr>
          <p:cNvPr id="7" name="Group 487"/>
          <p:cNvGrpSpPr/>
          <p:nvPr/>
        </p:nvGrpSpPr>
        <p:grpSpPr>
          <a:xfrm>
            <a:off x="6444207" y="4437112"/>
            <a:ext cx="1584177" cy="914401"/>
            <a:chOff x="0" y="0"/>
            <a:chExt cx="1584176" cy="914400"/>
          </a:xfrm>
        </p:grpSpPr>
        <p:sp>
          <p:nvSpPr>
            <p:cNvPr id="485" name="Shape 485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solidFill>
                <a:srgbClr val="C0504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31996" y="170181"/>
              <a:ext cx="1120183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Tourist Info</a:t>
              </a:r>
            </a:p>
          </p:txBody>
        </p:sp>
      </p:grpSp>
      <p:grpSp>
        <p:nvGrpSpPr>
          <p:cNvPr id="8" name="Group 490"/>
          <p:cNvGrpSpPr/>
          <p:nvPr/>
        </p:nvGrpSpPr>
        <p:grpSpPr>
          <a:xfrm>
            <a:off x="4788024" y="5085184"/>
            <a:ext cx="1584177" cy="914401"/>
            <a:chOff x="0" y="0"/>
            <a:chExt cx="1584176" cy="914400"/>
          </a:xfrm>
        </p:grpSpPr>
        <p:sp>
          <p:nvSpPr>
            <p:cNvPr id="488" name="Shape 488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95959"/>
            </a:solidFill>
            <a:ln w="9525" cap="flat">
              <a:solidFill>
                <a:srgbClr val="1F497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31996" y="170181"/>
              <a:ext cx="1120183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FFFFFF"/>
                  </a:solidFill>
                </a:rPr>
                <a:t>Live Status</a:t>
              </a:r>
            </a:p>
          </p:txBody>
        </p:sp>
      </p:grpSp>
      <p:grpSp>
        <p:nvGrpSpPr>
          <p:cNvPr id="9" name="Group 493"/>
          <p:cNvGrpSpPr/>
          <p:nvPr/>
        </p:nvGrpSpPr>
        <p:grpSpPr>
          <a:xfrm>
            <a:off x="2843808" y="5106887"/>
            <a:ext cx="1584177" cy="914401"/>
            <a:chOff x="0" y="0"/>
            <a:chExt cx="1584176" cy="914400"/>
          </a:xfrm>
        </p:grpSpPr>
        <p:sp>
          <p:nvSpPr>
            <p:cNvPr id="491" name="Shape 491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9525" cap="flat">
              <a:solidFill>
                <a:srgbClr val="4F622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31996" y="290831"/>
              <a:ext cx="1120183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Login</a:t>
              </a:r>
            </a:p>
          </p:txBody>
        </p:sp>
      </p:grpSp>
      <p:grpSp>
        <p:nvGrpSpPr>
          <p:cNvPr id="10" name="Group 496"/>
          <p:cNvGrpSpPr/>
          <p:nvPr/>
        </p:nvGrpSpPr>
        <p:grpSpPr>
          <a:xfrm>
            <a:off x="971599" y="4314799"/>
            <a:ext cx="1584178" cy="914401"/>
            <a:chOff x="0" y="0"/>
            <a:chExt cx="1584176" cy="914400"/>
          </a:xfrm>
        </p:grpSpPr>
        <p:sp>
          <p:nvSpPr>
            <p:cNvPr id="494" name="Shape 494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3CDDD"/>
            </a:solidFill>
            <a:ln w="9525" cap="flat">
              <a:solidFill>
                <a:srgbClr val="4BACC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31996" y="290831"/>
              <a:ext cx="1120183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Shopping</a:t>
              </a:r>
            </a:p>
          </p:txBody>
        </p:sp>
      </p:grpSp>
      <p:grpSp>
        <p:nvGrpSpPr>
          <p:cNvPr id="11" name="Group 499"/>
          <p:cNvGrpSpPr/>
          <p:nvPr/>
        </p:nvGrpSpPr>
        <p:grpSpPr>
          <a:xfrm>
            <a:off x="827583" y="2987855"/>
            <a:ext cx="1584178" cy="914401"/>
            <a:chOff x="0" y="0"/>
            <a:chExt cx="1584176" cy="914400"/>
          </a:xfrm>
        </p:grpSpPr>
        <p:sp>
          <p:nvSpPr>
            <p:cNvPr id="497" name="Shape 497"/>
            <p:cNvSpPr/>
            <p:nvPr/>
          </p:nvSpPr>
          <p:spPr>
            <a:xfrm>
              <a:off x="0" y="0"/>
              <a:ext cx="1584177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99CC"/>
            </a:solidFill>
            <a:ln w="9525" cap="flat">
              <a:solidFill>
                <a:srgbClr val="FF006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31996" y="290831"/>
              <a:ext cx="1120183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 dirty="0"/>
                <a:t>Alerts</a:t>
              </a:r>
            </a:p>
          </p:txBody>
        </p:sp>
      </p:grpSp>
      <p:grpSp>
        <p:nvGrpSpPr>
          <p:cNvPr id="12" name="Group 502"/>
          <p:cNvGrpSpPr/>
          <p:nvPr/>
        </p:nvGrpSpPr>
        <p:grpSpPr>
          <a:xfrm>
            <a:off x="1619671" y="1938535"/>
            <a:ext cx="1800201" cy="914401"/>
            <a:chOff x="0" y="0"/>
            <a:chExt cx="1800200" cy="914400"/>
          </a:xfrm>
        </p:grpSpPr>
        <p:sp>
          <p:nvSpPr>
            <p:cNvPr id="500" name="Shape 500"/>
            <p:cNvSpPr/>
            <p:nvPr/>
          </p:nvSpPr>
          <p:spPr>
            <a:xfrm>
              <a:off x="-1" y="0"/>
              <a:ext cx="180020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99"/>
            </a:solidFill>
            <a:ln w="9525" cap="flat">
              <a:solidFill>
                <a:srgbClr val="FAC0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263632" y="290831"/>
              <a:ext cx="1272936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Information</a:t>
              </a:r>
            </a:p>
          </p:txBody>
        </p:sp>
      </p:grpSp>
      <p:grpSp>
        <p:nvGrpSpPr>
          <p:cNvPr id="13" name="Group 505"/>
          <p:cNvGrpSpPr/>
          <p:nvPr/>
        </p:nvGrpSpPr>
        <p:grpSpPr>
          <a:xfrm>
            <a:off x="3635895" y="1722511"/>
            <a:ext cx="1707465" cy="914401"/>
            <a:chOff x="0" y="0"/>
            <a:chExt cx="1707463" cy="914400"/>
          </a:xfrm>
        </p:grpSpPr>
        <p:sp>
          <p:nvSpPr>
            <p:cNvPr id="503" name="Shape 503"/>
            <p:cNvSpPr/>
            <p:nvPr/>
          </p:nvSpPr>
          <p:spPr>
            <a:xfrm>
              <a:off x="0" y="0"/>
              <a:ext cx="1707464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3CDDD"/>
            </a:solidFill>
            <a:ln w="9525" cap="flat">
              <a:solidFill>
                <a:srgbClr val="4BACC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50051" y="170181"/>
              <a:ext cx="1207362" cy="57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600" b="1"/>
                <a:t>Station Information</a:t>
              </a:r>
            </a:p>
          </p:txBody>
        </p:sp>
      </p:grpSp>
      <p:pic>
        <p:nvPicPr>
          <p:cNvPr id="506" name="image21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427774" y="2788829"/>
            <a:ext cx="2296355" cy="22963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509"/>
          <p:cNvGrpSpPr/>
          <p:nvPr/>
        </p:nvGrpSpPr>
        <p:grpSpPr>
          <a:xfrm>
            <a:off x="3131840" y="3501008"/>
            <a:ext cx="2662903" cy="854232"/>
            <a:chOff x="0" y="0"/>
            <a:chExt cx="2662901" cy="854231"/>
          </a:xfrm>
        </p:grpSpPr>
        <p:sp>
          <p:nvSpPr>
            <p:cNvPr id="507" name="Shape 507"/>
            <p:cNvSpPr/>
            <p:nvPr/>
          </p:nvSpPr>
          <p:spPr>
            <a:xfrm>
              <a:off x="0" y="0"/>
              <a:ext cx="2662902" cy="85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89972" y="203597"/>
              <a:ext cx="1882957" cy="447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0000"/>
                  </a:solidFill>
                </a:rPr>
                <a:t>Mobility App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AA0B-70DC-9041-A8E0-CFAEB33B31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image8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31" y="1106610"/>
            <a:ext cx="8073937" cy="2752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87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14" y="4818259"/>
            <a:ext cx="2383397" cy="143637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Isosceles Triangle 12"/>
          <p:cNvSpPr/>
          <p:nvPr/>
        </p:nvSpPr>
        <p:spPr>
          <a:xfrm rot="10800000">
            <a:off x="2809598" y="4057808"/>
            <a:ext cx="3161206" cy="682544"/>
          </a:xfrm>
          <a:prstGeom prst="triangle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9" tIns="45709" rIns="45709" bIns="45709" numCol="1" spcCol="41993" rtlCol="0" anchor="ctr">
            <a:spAutoFit/>
          </a:bodyPr>
          <a:lstStyle/>
          <a:p>
            <a:pPr latinLnBrk="1" hangingPunct="0"/>
            <a:endParaRPr lang="en-IN" sz="1633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6741" y="6231610"/>
            <a:ext cx="2191871" cy="343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9" tIns="45709" rIns="45709" bIns="45709" numCol="1" spcCol="41993" rtlCol="0" anchor="t">
            <a:spAutoFit/>
          </a:bodyPr>
          <a:lstStyle/>
          <a:p>
            <a:pPr algn="ctr" latinLnBrk="1" hangingPunct="0"/>
            <a:r>
              <a:rPr lang="en-IN" sz="163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Connected Wallet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021101"/>
            <a:ext cx="9144000" cy="7200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33" dirty="0"/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33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4336" y="4604"/>
            <a:ext cx="7296150" cy="72977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1600" b="1" dirty="0">
                <a:sym typeface="Calibri"/>
              </a:rPr>
              <a:t>“FARE INTEGRATION” </a:t>
            </a:r>
            <a:r>
              <a:rPr lang="en-US" sz="1600" b="1" dirty="0" smtClean="0">
                <a:sym typeface="Calibri"/>
              </a:rPr>
              <a:t/>
            </a:r>
            <a:br>
              <a:rPr lang="en-US" sz="1600" b="1" dirty="0" smtClean="0">
                <a:sym typeface="Calibri"/>
              </a:rPr>
            </a:br>
            <a:r>
              <a:rPr lang="en-US" sz="1600" b="1" dirty="0">
                <a:sym typeface="Calibri"/>
              </a:rPr>
              <a:t/>
            </a:r>
            <a:br>
              <a:rPr lang="en-US" sz="1600" b="1" dirty="0">
                <a:sym typeface="Calibri"/>
              </a:rPr>
            </a:br>
            <a:r>
              <a:rPr lang="en-US" sz="1600" b="1" dirty="0" smtClean="0"/>
              <a:t>EMV-COMMON SMART CARD TICKETING (</a:t>
            </a:r>
            <a:r>
              <a:rPr lang="en-US" sz="1600" b="1" dirty="0" err="1" smtClean="0"/>
              <a:t>RuPay</a:t>
            </a:r>
            <a:r>
              <a:rPr lang="en-US" sz="1600" b="1" dirty="0" smtClean="0"/>
              <a:t> Card)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24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38" y="1102962"/>
            <a:ext cx="4214239" cy="5147201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>
          <a:xfrm>
            <a:off x="6553200" y="6369413"/>
            <a:ext cx="2133600" cy="365125"/>
          </a:xfrm>
        </p:spPr>
        <p:txBody>
          <a:bodyPr>
            <a:normAutofit/>
          </a:bodyPr>
          <a:lstStyle/>
          <a:p>
            <a:fld id="{52F6AA0B-70DC-9041-A8E0-CFAEB33B310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77" y="1102962"/>
            <a:ext cx="4542485" cy="1539546"/>
          </a:xfrm>
          <a:prstGeom prst="rect">
            <a:avLst/>
          </a:prstGeom>
        </p:spPr>
      </p:pic>
      <p:pic>
        <p:nvPicPr>
          <p:cNvPr id="1026" name="Picture 2" descr="http://www.permastruct.com/wp-content/uploads/2015/02/floating-jetty-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877" y="2891098"/>
            <a:ext cx="4542485" cy="33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75900" y="150202"/>
            <a:ext cx="6629400" cy="52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Mass Transit </a:t>
            </a:r>
            <a:r>
              <a:rPr lang="en-US" sz="2500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Systems - </a:t>
            </a:r>
            <a:r>
              <a:rPr lang="en-US" sz="2500" b="1" dirty="0" smtClean="0">
                <a:latin typeface="Times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Water Metro (2017-2020)</a:t>
            </a:r>
            <a:endParaRPr lang="en-IN" sz="2500" b="1" dirty="0">
              <a:latin typeface="Times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597</Words>
  <Application>Microsoft Macintosh PowerPoint</Application>
  <PresentationFormat>On-screen Show (4:3)</PresentationFormat>
  <Paragraphs>144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 Narrow</vt:lpstr>
      <vt:lpstr>Arial Unicode MS</vt:lpstr>
      <vt:lpstr>Calibri</vt:lpstr>
      <vt:lpstr>Cambria</vt:lpstr>
      <vt:lpstr>Courier New</vt:lpstr>
      <vt:lpstr>Gautami</vt:lpstr>
      <vt:lpstr>Helvetica</vt:lpstr>
      <vt:lpstr>Times</vt:lpstr>
      <vt:lpstr>Times New Roman</vt:lpstr>
      <vt:lpstr>Wingdings</vt:lpstr>
      <vt:lpstr>Arial</vt:lpstr>
      <vt:lpstr>Office Theme</vt:lpstr>
      <vt:lpstr>PowerPoint Presentation</vt:lpstr>
      <vt:lpstr> SIX Pillars of Integrated Public Transport  </vt:lpstr>
      <vt:lpstr>PowerPoint Presentation</vt:lpstr>
      <vt:lpstr>To have foundation of six pillars……</vt:lpstr>
      <vt:lpstr>Metropolitan transport authority-Kochi</vt:lpstr>
      <vt:lpstr>PowerPoint Presentation</vt:lpstr>
      <vt:lpstr>PowerPoint Presentation</vt:lpstr>
      <vt:lpstr>“FARE INTEGRATION”   EMV-COMMON SMART CARD TICKETING (RuPay Card)</vt:lpstr>
      <vt:lpstr>PowerPoint Presentation</vt:lpstr>
      <vt:lpstr>Mass Transit Systems - ALTERNATIVES  (UNDER CONSIDERATION )       Bus Rapid Transit (BRT)</vt:lpstr>
      <vt:lpstr>Mass Transit Systems – ALTERNATIVES    electRic Bus Rapid Transit  [curb/median]</vt:lpstr>
      <vt:lpstr>Mass Transit Systems – ALTERNATIVES    Bus PRIORITY Transit (BPT on 30m RoW street)</vt:lpstr>
      <vt:lpstr>Non motorised transport- WalkwayS &amp; CyclEs</vt:lpstr>
      <vt:lpstr>Goal(1): ROAD TO STREET</vt:lpstr>
      <vt:lpstr>PowerPoint Presentation</vt:lpstr>
      <vt:lpstr>Goal(2): CARBON FUEL TO ELECTRIC MOBILITY </vt:lpstr>
      <vt:lpstr>Today - vehicles first, Pedestrians next….</vt:lpstr>
      <vt:lpstr>Pedestrians first, vehicles next……</vt:lpstr>
      <vt:lpstr>MODE SHARE OF TRANSPORT IN GREATER KOCHI-2015 </vt:lpstr>
      <vt:lpstr>Goal(5): ENABLE TECHONOLY, save earth &amp; rEvive city</vt:lpstr>
      <vt:lpstr>Goal(5): ENABLE TECHONOLOGY, replace structures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mhFiCZEqvT4vNKaF</cp:lastModifiedBy>
  <cp:revision>18</cp:revision>
  <dcterms:created xsi:type="dcterms:W3CDTF">2014-09-16T21:29:24Z</dcterms:created>
  <dcterms:modified xsi:type="dcterms:W3CDTF">2017-10-13T11:01:48Z</dcterms:modified>
</cp:coreProperties>
</file>