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sldIdLst>
    <p:sldId id="299" r:id="rId2"/>
    <p:sldId id="300" r:id="rId3"/>
    <p:sldId id="256" r:id="rId4"/>
    <p:sldId id="308" r:id="rId5"/>
    <p:sldId id="301" r:id="rId6"/>
    <p:sldId id="302" r:id="rId7"/>
    <p:sldId id="303" r:id="rId8"/>
    <p:sldId id="292" r:id="rId9"/>
    <p:sldId id="275" r:id="rId10"/>
    <p:sldId id="304" r:id="rId11"/>
    <p:sldId id="276" r:id="rId12"/>
    <p:sldId id="305" r:id="rId13"/>
    <p:sldId id="278" r:id="rId14"/>
    <p:sldId id="307" r:id="rId15"/>
    <p:sldId id="309" r:id="rId16"/>
    <p:sldId id="280" r:id="rId17"/>
    <p:sldId id="306" r:id="rId18"/>
    <p:sldId id="287" r:id="rId19"/>
  </p:sldIdLst>
  <p:sldSz cx="9944100" cy="70993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D76"/>
    <a:srgbClr val="011893"/>
    <a:srgbClr val="FF40FF"/>
    <a:srgbClr val="093D76"/>
    <a:srgbClr val="46B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/>
    <p:restoredTop sz="94599"/>
  </p:normalViewPr>
  <p:slideViewPr>
    <p:cSldViewPr snapToGrid="0" snapToObjects="1">
      <p:cViewPr>
        <p:scale>
          <a:sx n="90" d="100"/>
          <a:sy n="90" d="100"/>
        </p:scale>
        <p:origin x="211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B81E-2905-C144-ACD6-07260CCB2954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51C12-E74C-A24E-90D9-A27A258B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3012" y="0"/>
            <a:ext cx="13130212" cy="7112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059376"/>
            <a:ext cx="5312093" cy="157408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199" y="3728777"/>
            <a:ext cx="5312093" cy="1714020"/>
          </a:xfrm>
        </p:spPr>
        <p:txBody>
          <a:bodyPr/>
          <a:lstStyle>
            <a:lvl1pPr marL="0" indent="0" algn="ctr">
              <a:buNone/>
              <a:defRPr sz="2484"/>
            </a:lvl1pPr>
            <a:lvl2pPr marL="473293" indent="0" algn="ctr">
              <a:buNone/>
              <a:defRPr sz="2070"/>
            </a:lvl2pPr>
            <a:lvl3pPr marL="946587" indent="0" algn="ctr">
              <a:buNone/>
              <a:defRPr sz="1863"/>
            </a:lvl3pPr>
            <a:lvl4pPr marL="1419880" indent="0" algn="ctr">
              <a:buNone/>
              <a:defRPr sz="1656"/>
            </a:lvl4pPr>
            <a:lvl5pPr marL="1893174" indent="0" algn="ctr">
              <a:buNone/>
              <a:defRPr sz="1656"/>
            </a:lvl5pPr>
            <a:lvl6pPr marL="2366467" indent="0" algn="ctr">
              <a:buNone/>
              <a:defRPr sz="1656"/>
            </a:lvl6pPr>
            <a:lvl7pPr marL="2839761" indent="0" algn="ctr">
              <a:buNone/>
              <a:defRPr sz="1656"/>
            </a:lvl7pPr>
            <a:lvl8pPr marL="3313054" indent="0" algn="ctr">
              <a:buNone/>
              <a:defRPr sz="1656"/>
            </a:lvl8pPr>
            <a:lvl9pPr marL="3786348" indent="0" algn="ctr">
              <a:buNone/>
              <a:defRPr sz="165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5803" y="6548021"/>
            <a:ext cx="3729037" cy="377972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UN-Habitat I Wuppertal Institute I UN Environment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29" y="6374714"/>
            <a:ext cx="1449171" cy="724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6247" y="377972"/>
            <a:ext cx="2144197" cy="6016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658" y="377972"/>
            <a:ext cx="6308288" cy="6016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6" y="63884"/>
            <a:ext cx="9624896" cy="7035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9" y="377974"/>
            <a:ext cx="4688443" cy="137220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1889860"/>
            <a:ext cx="5374243" cy="4504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7531" y="6580001"/>
            <a:ext cx="3729037" cy="377972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UN-Habitat I Wuppertal Institute I UN Environment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29" y="6374714"/>
            <a:ext cx="1449171" cy="724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78" y="1769897"/>
            <a:ext cx="8576786" cy="2953111"/>
          </a:xfrm>
        </p:spPr>
        <p:txBody>
          <a:bodyPr anchor="b"/>
          <a:lstStyle>
            <a:lvl1pPr>
              <a:defRPr sz="621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78" y="4750946"/>
            <a:ext cx="8576786" cy="1552971"/>
          </a:xfrm>
        </p:spPr>
        <p:txBody>
          <a:bodyPr/>
          <a:lstStyle>
            <a:lvl1pPr marL="0" indent="0">
              <a:buNone/>
              <a:defRPr sz="2484">
                <a:solidFill>
                  <a:schemeClr val="tx1"/>
                </a:solidFill>
              </a:defRPr>
            </a:lvl1pPr>
            <a:lvl2pPr marL="473293" indent="0">
              <a:buNone/>
              <a:defRPr sz="2070">
                <a:solidFill>
                  <a:schemeClr val="tx1">
                    <a:tint val="75000"/>
                  </a:schemeClr>
                </a:solidFill>
              </a:defRPr>
            </a:lvl2pPr>
            <a:lvl3pPr marL="94658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419880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4pPr>
            <a:lvl5pPr marL="1893174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5pPr>
            <a:lvl6pPr marL="2366467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6pPr>
            <a:lvl7pPr marL="2839761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7pPr>
            <a:lvl8pPr marL="3313054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8pPr>
            <a:lvl9pPr marL="378634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57" y="1889860"/>
            <a:ext cx="4226243" cy="4504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200" y="1889860"/>
            <a:ext cx="4226243" cy="4504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377974"/>
            <a:ext cx="8576786" cy="13722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953" y="1740315"/>
            <a:ext cx="4206820" cy="852901"/>
          </a:xfrm>
        </p:spPr>
        <p:txBody>
          <a:bodyPr anchor="b"/>
          <a:lstStyle>
            <a:lvl1pPr marL="0" indent="0">
              <a:buNone/>
              <a:defRPr sz="2484" b="1"/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53" y="2593216"/>
            <a:ext cx="4206820" cy="38142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201" y="1740315"/>
            <a:ext cx="4227538" cy="852901"/>
          </a:xfrm>
        </p:spPr>
        <p:txBody>
          <a:bodyPr anchor="b"/>
          <a:lstStyle>
            <a:lvl1pPr marL="0" indent="0">
              <a:buNone/>
              <a:defRPr sz="2484" b="1"/>
            </a:lvl1pPr>
            <a:lvl2pPr marL="473293" indent="0">
              <a:buNone/>
              <a:defRPr sz="2070" b="1"/>
            </a:lvl2pPr>
            <a:lvl3pPr marL="946587" indent="0">
              <a:buNone/>
              <a:defRPr sz="1863" b="1"/>
            </a:lvl3pPr>
            <a:lvl4pPr marL="1419880" indent="0">
              <a:buNone/>
              <a:defRPr sz="1656" b="1"/>
            </a:lvl4pPr>
            <a:lvl5pPr marL="1893174" indent="0">
              <a:buNone/>
              <a:defRPr sz="1656" b="1"/>
            </a:lvl5pPr>
            <a:lvl6pPr marL="2366467" indent="0">
              <a:buNone/>
              <a:defRPr sz="1656" b="1"/>
            </a:lvl6pPr>
            <a:lvl7pPr marL="2839761" indent="0">
              <a:buNone/>
              <a:defRPr sz="1656" b="1"/>
            </a:lvl7pPr>
            <a:lvl8pPr marL="3313054" indent="0">
              <a:buNone/>
              <a:defRPr sz="1656" b="1"/>
            </a:lvl8pPr>
            <a:lvl9pPr marL="3786348" indent="0">
              <a:buNone/>
              <a:defRPr sz="165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4201" y="2593216"/>
            <a:ext cx="4227538" cy="38142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473287"/>
            <a:ext cx="3207231" cy="1656503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538" y="1022169"/>
            <a:ext cx="5034201" cy="5045104"/>
          </a:xfrm>
        </p:spPr>
        <p:txBody>
          <a:bodyPr/>
          <a:lstStyle>
            <a:lvl1pPr>
              <a:defRPr sz="3313"/>
            </a:lvl1pPr>
            <a:lvl2pPr>
              <a:defRPr sz="2899"/>
            </a:lvl2pPr>
            <a:lvl3pPr>
              <a:defRPr sz="2484"/>
            </a:lvl3pPr>
            <a:lvl4pPr>
              <a:defRPr sz="2070"/>
            </a:lvl4pPr>
            <a:lvl5pPr>
              <a:defRPr sz="2070"/>
            </a:lvl5pPr>
            <a:lvl6pPr>
              <a:defRPr sz="2070"/>
            </a:lvl6pPr>
            <a:lvl7pPr>
              <a:defRPr sz="2070"/>
            </a:lvl7pPr>
            <a:lvl8pPr>
              <a:defRPr sz="2070"/>
            </a:lvl8pPr>
            <a:lvl9pPr>
              <a:defRPr sz="20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952" y="2129790"/>
            <a:ext cx="3207231" cy="3945699"/>
          </a:xfrm>
        </p:spPr>
        <p:txBody>
          <a:bodyPr/>
          <a:lstStyle>
            <a:lvl1pPr marL="0" indent="0">
              <a:buNone/>
              <a:defRPr sz="1656"/>
            </a:lvl1pPr>
            <a:lvl2pPr marL="473293" indent="0">
              <a:buNone/>
              <a:defRPr sz="1449"/>
            </a:lvl2pPr>
            <a:lvl3pPr marL="946587" indent="0">
              <a:buNone/>
              <a:defRPr sz="1242"/>
            </a:lvl3pPr>
            <a:lvl4pPr marL="1419880" indent="0">
              <a:buNone/>
              <a:defRPr sz="1035"/>
            </a:lvl4pPr>
            <a:lvl5pPr marL="1893174" indent="0">
              <a:buNone/>
              <a:defRPr sz="1035"/>
            </a:lvl5pPr>
            <a:lvl6pPr marL="2366467" indent="0">
              <a:buNone/>
              <a:defRPr sz="1035"/>
            </a:lvl6pPr>
            <a:lvl7pPr marL="2839761" indent="0">
              <a:buNone/>
              <a:defRPr sz="1035"/>
            </a:lvl7pPr>
            <a:lvl8pPr marL="3313054" indent="0">
              <a:buNone/>
              <a:defRPr sz="1035"/>
            </a:lvl8pPr>
            <a:lvl9pPr marL="3786348" indent="0">
              <a:buNone/>
              <a:defRPr sz="10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52" y="473287"/>
            <a:ext cx="3207231" cy="1656503"/>
          </a:xfrm>
        </p:spPr>
        <p:txBody>
          <a:bodyPr anchor="b"/>
          <a:lstStyle>
            <a:lvl1pPr>
              <a:defRPr sz="33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27538" y="1022169"/>
            <a:ext cx="5034201" cy="5045104"/>
          </a:xfrm>
        </p:spPr>
        <p:txBody>
          <a:bodyPr anchor="t"/>
          <a:lstStyle>
            <a:lvl1pPr marL="0" indent="0">
              <a:buNone/>
              <a:defRPr sz="3313"/>
            </a:lvl1pPr>
            <a:lvl2pPr marL="473293" indent="0">
              <a:buNone/>
              <a:defRPr sz="2899"/>
            </a:lvl2pPr>
            <a:lvl3pPr marL="946587" indent="0">
              <a:buNone/>
              <a:defRPr sz="2484"/>
            </a:lvl3pPr>
            <a:lvl4pPr marL="1419880" indent="0">
              <a:buNone/>
              <a:defRPr sz="2070"/>
            </a:lvl4pPr>
            <a:lvl5pPr marL="1893174" indent="0">
              <a:buNone/>
              <a:defRPr sz="2070"/>
            </a:lvl5pPr>
            <a:lvl6pPr marL="2366467" indent="0">
              <a:buNone/>
              <a:defRPr sz="2070"/>
            </a:lvl6pPr>
            <a:lvl7pPr marL="2839761" indent="0">
              <a:buNone/>
              <a:defRPr sz="2070"/>
            </a:lvl7pPr>
            <a:lvl8pPr marL="3313054" indent="0">
              <a:buNone/>
              <a:defRPr sz="2070"/>
            </a:lvl8pPr>
            <a:lvl9pPr marL="3786348" indent="0">
              <a:buNone/>
              <a:defRPr sz="207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952" y="2129790"/>
            <a:ext cx="3207231" cy="3945699"/>
          </a:xfrm>
        </p:spPr>
        <p:txBody>
          <a:bodyPr/>
          <a:lstStyle>
            <a:lvl1pPr marL="0" indent="0">
              <a:buNone/>
              <a:defRPr sz="1656"/>
            </a:lvl1pPr>
            <a:lvl2pPr marL="473293" indent="0">
              <a:buNone/>
              <a:defRPr sz="1449"/>
            </a:lvl2pPr>
            <a:lvl3pPr marL="946587" indent="0">
              <a:buNone/>
              <a:defRPr sz="1242"/>
            </a:lvl3pPr>
            <a:lvl4pPr marL="1419880" indent="0">
              <a:buNone/>
              <a:defRPr sz="1035"/>
            </a:lvl4pPr>
            <a:lvl5pPr marL="1893174" indent="0">
              <a:buNone/>
              <a:defRPr sz="1035"/>
            </a:lvl5pPr>
            <a:lvl6pPr marL="2366467" indent="0">
              <a:buNone/>
              <a:defRPr sz="1035"/>
            </a:lvl6pPr>
            <a:lvl7pPr marL="2839761" indent="0">
              <a:buNone/>
              <a:defRPr sz="1035"/>
            </a:lvl7pPr>
            <a:lvl8pPr marL="3313054" indent="0">
              <a:buNone/>
              <a:defRPr sz="1035"/>
            </a:lvl8pPr>
            <a:lvl9pPr marL="3786348" indent="0">
              <a:buNone/>
              <a:defRPr sz="10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657" y="377974"/>
            <a:ext cx="857678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657" y="1889860"/>
            <a:ext cx="857678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657" y="6580001"/>
            <a:ext cx="223742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2C41-ED58-AC4E-9812-C87A736C8AAC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3983" y="6580001"/>
            <a:ext cx="335613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020" y="6580001"/>
            <a:ext cx="223742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C054-44BF-9441-8253-B09D78ED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46587" rtl="0" eaLnBrk="1" latinLnBrk="0" hangingPunct="1">
        <a:lnSpc>
          <a:spcPct val="90000"/>
        </a:lnSpc>
        <a:spcBef>
          <a:spcPct val="0"/>
        </a:spcBef>
        <a:buNone/>
        <a:defRPr sz="45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647" indent="-236647" algn="l" defTabSz="946587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709940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484" kern="1200">
          <a:solidFill>
            <a:schemeClr val="tx1"/>
          </a:solidFill>
          <a:latin typeface="+mn-lt"/>
          <a:ea typeface="+mn-ea"/>
          <a:cs typeface="+mn-cs"/>
        </a:defRPr>
      </a:lvl2pPr>
      <a:lvl3pPr marL="118323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3pPr>
      <a:lvl4pPr marL="1656527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2129820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60311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3076407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549701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4022994" indent="-236647" algn="l" defTabSz="946587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1pPr>
      <a:lvl2pPr marL="473293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946587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3pPr>
      <a:lvl4pPr marL="1419880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4pPr>
      <a:lvl5pPr marL="1893174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5pPr>
      <a:lvl6pPr marL="2366467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6pPr>
      <a:lvl7pPr marL="2839761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313054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8pPr>
      <a:lvl9pPr marL="3786348" algn="l" defTabSz="946587" rtl="0" eaLnBrk="1" latinLnBrk="0" hangingPunct="1"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hyperlink" Target="http://www.urban-pathway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Launch of the Urban Pathways project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Supporting Low Carbon Plans</a:t>
            </a:r>
            <a:br>
              <a:rPr lang="en-US" dirty="0"/>
            </a:br>
            <a:r>
              <a:rPr lang="en-US" dirty="0"/>
              <a:t>for Urban Basic Services </a:t>
            </a:r>
            <a:br>
              <a:rPr lang="en-US" dirty="0"/>
            </a:br>
            <a:r>
              <a:rPr lang="en-US" dirty="0"/>
              <a:t>in the context of the New Urban Agenda</a:t>
            </a:r>
          </a:p>
        </p:txBody>
      </p:sp>
    </p:spTree>
    <p:extLst>
      <p:ext uri="{BB962C8B-B14F-4D97-AF65-F5344CB8AC3E}">
        <p14:creationId xmlns:p14="http://schemas.microsoft.com/office/powerpoint/2010/main" val="38621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085975"/>
            <a:ext cx="5374243" cy="4308326"/>
          </a:xfrm>
        </p:spPr>
        <p:txBody>
          <a:bodyPr>
            <a:noAutofit/>
          </a:bodyPr>
          <a:lstStyle/>
          <a:p>
            <a:pPr marL="139835" indent="-139835">
              <a:buFont typeface="Arial" charset="0"/>
              <a:buChar char="•"/>
            </a:pPr>
            <a:r>
              <a:rPr lang="en-GB" sz="2400" dirty="0"/>
              <a:t>Factsheets about the mitigation and sustainable development potential  </a:t>
            </a:r>
            <a:endParaRPr lang="en-GB" sz="2400" i="1" dirty="0"/>
          </a:p>
          <a:p>
            <a:pPr marL="139835" indent="-139835">
              <a:buFont typeface="Arial" charset="0"/>
              <a:buChar char="•"/>
            </a:pPr>
            <a:r>
              <a:rPr lang="en-GB" sz="2400" dirty="0"/>
              <a:t>Guidelines on the implementation of low-carbon urban development solutions  </a:t>
            </a:r>
            <a:endParaRPr lang="en-GB" sz="2400" i="1" dirty="0"/>
          </a:p>
          <a:p>
            <a:pPr marL="139835" indent="-139835">
              <a:buFont typeface="Arial" charset="0"/>
              <a:buChar char="•"/>
            </a:pPr>
            <a:r>
              <a:rPr lang="en-GB" sz="2400" dirty="0"/>
              <a:t>Urban implementation action tracker  </a:t>
            </a:r>
            <a:endParaRPr lang="en-GB" sz="2400" i="1" dirty="0"/>
          </a:p>
          <a:p>
            <a:pPr marL="139835" indent="-139835">
              <a:buFont typeface="Arial" charset="0"/>
              <a:buChar char="•"/>
            </a:pPr>
            <a:r>
              <a:rPr lang="en-GB" sz="2400" dirty="0"/>
              <a:t>Conferences, trainings, workshops and meetings </a:t>
            </a:r>
          </a:p>
          <a:p>
            <a:pPr marL="139835" indent="-139835">
              <a:buFont typeface="Arial" charset="0"/>
              <a:buChar char="•"/>
            </a:pPr>
            <a:r>
              <a:rPr lang="en-GB" sz="2400" dirty="0"/>
              <a:t>Projects guidelines, reports and policy advice papers 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863" y="555461"/>
            <a:ext cx="1702175" cy="170217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24" y="2686050"/>
            <a:ext cx="2933351" cy="29726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065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509972" y="2602461"/>
            <a:ext cx="1400348" cy="140034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96" y="5438291"/>
            <a:ext cx="1449171" cy="7245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52629" y="2743398"/>
            <a:ext cx="2045321" cy="2045321"/>
          </a:xfrm>
          <a:prstGeom prst="ellipse">
            <a:avLst/>
          </a:prstGeom>
          <a:solidFill>
            <a:srgbClr val="093D7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8" b="1" dirty="0">
                <a:solidFill>
                  <a:schemeClr val="bg1"/>
                </a:solidFill>
              </a:rPr>
              <a:t>About </a:t>
            </a:r>
          </a:p>
          <a:p>
            <a:pPr algn="ctr"/>
            <a:r>
              <a:rPr lang="en-US" sz="1468" b="1" dirty="0">
                <a:solidFill>
                  <a:schemeClr val="bg1"/>
                </a:solidFill>
              </a:rPr>
              <a:t>Urban Pathways</a:t>
            </a:r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50" y="1669886"/>
            <a:ext cx="1073511" cy="1073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999" y="4042280"/>
            <a:ext cx="1076294" cy="1076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3" y="4862841"/>
            <a:ext cx="1161026" cy="1157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89" y="2763209"/>
            <a:ext cx="1073513" cy="1073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085975"/>
            <a:ext cx="5374243" cy="4308326"/>
          </a:xfrm>
        </p:spPr>
        <p:txBody>
          <a:bodyPr>
            <a:normAutofit/>
          </a:bodyPr>
          <a:lstStyle/>
          <a:p>
            <a:pPr marL="233058" indent="-233058">
              <a:buFont typeface="Arial" charset="0"/>
              <a:buChar char="•"/>
            </a:pPr>
            <a:r>
              <a:rPr lang="en-GB" sz="2400" dirty="0" smtClean="0"/>
              <a:t>City </a:t>
            </a:r>
            <a:r>
              <a:rPr lang="en-GB" sz="2400" dirty="0"/>
              <a:t>officials, young professionals, urban development practitioners and NGOs </a:t>
            </a:r>
            <a:r>
              <a:rPr lang="en-GB" sz="2400" dirty="0" smtClean="0"/>
              <a:t>participate </a:t>
            </a:r>
            <a:r>
              <a:rPr lang="en-GB" sz="2400" dirty="0"/>
              <a:t>in the project´s capacity building and eLearning </a:t>
            </a:r>
            <a:r>
              <a:rPr lang="en-GB" sz="2400" b="1" dirty="0" smtClean="0"/>
              <a:t>Urban Change Maker</a:t>
            </a:r>
            <a:r>
              <a:rPr lang="en-GB" sz="2400" dirty="0"/>
              <a:t> programme </a:t>
            </a:r>
          </a:p>
          <a:p>
            <a:pPr marL="233058" indent="-233058">
              <a:buFont typeface="Arial" charset="0"/>
              <a:buChar char="•"/>
            </a:pPr>
            <a:endParaRPr lang="en-GB" sz="2400" i="1" dirty="0"/>
          </a:p>
          <a:p>
            <a:pPr marL="233058" indent="-233058">
              <a:buFont typeface="Arial" charset="0"/>
              <a:buChar char="•"/>
            </a:pPr>
            <a:r>
              <a:rPr lang="en-GB" sz="2400" dirty="0" smtClean="0"/>
              <a:t>Stakeholders </a:t>
            </a:r>
            <a:r>
              <a:rPr lang="en-GB" sz="2400" dirty="0"/>
              <a:t>institutions will participate in local, regional and international knowledge sharing and </a:t>
            </a:r>
            <a:r>
              <a:rPr lang="en-GB" sz="2400" b="1" dirty="0"/>
              <a:t>training events</a:t>
            </a:r>
            <a:endParaRPr lang="en-GB" sz="2400" b="1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975" y="1417661"/>
            <a:ext cx="1483600" cy="148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20" y="3487998"/>
            <a:ext cx="2745010" cy="22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509972" y="3878084"/>
            <a:ext cx="1400348" cy="140034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96" y="5438291"/>
            <a:ext cx="1449171" cy="7245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52629" y="2743398"/>
            <a:ext cx="2045321" cy="2045321"/>
          </a:xfrm>
          <a:prstGeom prst="ellipse">
            <a:avLst/>
          </a:prstGeom>
          <a:solidFill>
            <a:srgbClr val="093D7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8" b="1" dirty="0">
                <a:solidFill>
                  <a:schemeClr val="bg1"/>
                </a:solidFill>
              </a:rPr>
              <a:t>About </a:t>
            </a:r>
          </a:p>
          <a:p>
            <a:pPr algn="ctr"/>
            <a:r>
              <a:rPr lang="en-US" sz="1468" b="1" dirty="0">
                <a:solidFill>
                  <a:schemeClr val="bg1"/>
                </a:solidFill>
              </a:rPr>
              <a:t>Urban Pathways</a:t>
            </a:r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50" y="1669886"/>
            <a:ext cx="1073511" cy="1073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89" y="2763209"/>
            <a:ext cx="1073513" cy="1073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3" y="4862841"/>
            <a:ext cx="1161026" cy="1157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999" y="4042280"/>
            <a:ext cx="1076294" cy="10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085975"/>
            <a:ext cx="5374243" cy="4308326"/>
          </a:xfrm>
        </p:spPr>
        <p:txBody>
          <a:bodyPr>
            <a:noAutofit/>
          </a:bodyPr>
          <a:lstStyle/>
          <a:p>
            <a:pPr marL="233058" indent="-233058">
              <a:buFont typeface="Arial" charset="0"/>
              <a:buChar char="•"/>
            </a:pPr>
            <a:r>
              <a:rPr lang="en-GB" sz="2400" b="1" dirty="0" smtClean="0"/>
              <a:t>Policy </a:t>
            </a:r>
            <a:r>
              <a:rPr lang="en-GB" sz="2400" b="1" dirty="0"/>
              <a:t>and strategy papers </a:t>
            </a:r>
            <a:r>
              <a:rPr lang="en-GB" sz="2400" dirty="0" smtClean="0"/>
              <a:t>for local and </a:t>
            </a:r>
            <a:r>
              <a:rPr lang="en-GB" sz="2400" dirty="0"/>
              <a:t>national authorities </a:t>
            </a:r>
            <a:r>
              <a:rPr lang="en-GB" sz="2400" dirty="0" smtClean="0"/>
              <a:t> </a:t>
            </a:r>
            <a:endParaRPr lang="en-GB" sz="2400" i="1" dirty="0"/>
          </a:p>
          <a:p>
            <a:pPr marL="233058" indent="-233058">
              <a:buFont typeface="Arial" charset="0"/>
              <a:buChar char="•"/>
            </a:pPr>
            <a:r>
              <a:rPr lang="en-GB" sz="2400" dirty="0" smtClean="0"/>
              <a:t>Mainstream </a:t>
            </a:r>
            <a:r>
              <a:rPr lang="en-GB" sz="2400" dirty="0"/>
              <a:t>the </a:t>
            </a:r>
            <a:r>
              <a:rPr lang="en-GB" sz="2400" b="1" dirty="0"/>
              <a:t>New Urban Agenda </a:t>
            </a:r>
            <a:r>
              <a:rPr lang="en-GB" sz="2400" dirty="0" smtClean="0"/>
              <a:t>into </a:t>
            </a:r>
            <a:r>
              <a:rPr lang="en-GB" sz="2400" dirty="0"/>
              <a:t>local </a:t>
            </a:r>
            <a:r>
              <a:rPr lang="en-GB" sz="2400" dirty="0" smtClean="0"/>
              <a:t>and </a:t>
            </a:r>
            <a:r>
              <a:rPr lang="en-GB" sz="2400" dirty="0"/>
              <a:t>national </a:t>
            </a:r>
            <a:r>
              <a:rPr lang="en-GB" sz="2400" dirty="0" smtClean="0"/>
              <a:t>urban policies </a:t>
            </a:r>
          </a:p>
          <a:p>
            <a:pPr marL="233058" indent="-233058">
              <a:buFont typeface="Arial" charset="0"/>
              <a:buChar char="•"/>
            </a:pPr>
            <a:r>
              <a:rPr lang="en-GB" sz="2400" dirty="0" smtClean="0"/>
              <a:t>Development of </a:t>
            </a:r>
            <a:r>
              <a:rPr lang="en-GB" sz="2400" b="1" dirty="0" smtClean="0"/>
              <a:t>project concepts and implementation plans</a:t>
            </a:r>
            <a:endParaRPr lang="en-GB" sz="2400" b="1" dirty="0"/>
          </a:p>
          <a:p>
            <a:pPr marL="233058" indent="-233058">
              <a:buFont typeface="Arial" charset="0"/>
              <a:buChar char="•"/>
            </a:pPr>
            <a:r>
              <a:rPr lang="en-GB" sz="2400" dirty="0"/>
              <a:t>Set-up </a:t>
            </a:r>
            <a:r>
              <a:rPr lang="en-GB" sz="2400" b="1" dirty="0" smtClean="0"/>
              <a:t>City </a:t>
            </a:r>
            <a:r>
              <a:rPr lang="en-GB" sz="2400" b="1" dirty="0"/>
              <a:t>twinning partnerships </a:t>
            </a:r>
            <a:r>
              <a:rPr lang="en-GB" sz="2400" dirty="0"/>
              <a:t>to facilitate exchange among the pilot and </a:t>
            </a:r>
            <a:r>
              <a:rPr lang="en-GB" sz="2400" dirty="0" smtClean="0"/>
              <a:t>replication cities</a:t>
            </a:r>
            <a:endParaRPr lang="en-GB" sz="2400" i="1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62" y="813566"/>
            <a:ext cx="1600588" cy="1600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62" y="3085922"/>
            <a:ext cx="2648082" cy="17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Project </a:t>
            </a:r>
            <a:r>
              <a:rPr lang="en-GB" sz="3200" dirty="0"/>
              <a:t>concepts and implementation </a:t>
            </a:r>
            <a:r>
              <a:rPr lang="en-GB" sz="3200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143125"/>
            <a:ext cx="5374243" cy="4251176"/>
          </a:xfrm>
        </p:spPr>
        <p:txBody>
          <a:bodyPr/>
          <a:lstStyle/>
          <a:p>
            <a:r>
              <a:rPr lang="en-US" dirty="0"/>
              <a:t>Proof of concept </a:t>
            </a:r>
            <a:r>
              <a:rPr lang="en-US" dirty="0" smtClean="0"/>
              <a:t>projects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 5.000 </a:t>
            </a:r>
            <a:r>
              <a:rPr lang="en-US" dirty="0" smtClean="0"/>
              <a:t>Euro</a:t>
            </a:r>
          </a:p>
          <a:p>
            <a:r>
              <a:rPr lang="en-US"/>
              <a:t>Pilot </a:t>
            </a:r>
            <a:r>
              <a:rPr lang="en-US" smtClean="0"/>
              <a:t>Projects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 50.000 </a:t>
            </a:r>
            <a:r>
              <a:rPr lang="en-US" dirty="0" smtClean="0"/>
              <a:t>Euro</a:t>
            </a:r>
          </a:p>
          <a:p>
            <a:r>
              <a:rPr lang="en-US" dirty="0"/>
              <a:t>Large Scale </a:t>
            </a:r>
            <a:r>
              <a:rPr lang="en-US" dirty="0" smtClean="0"/>
              <a:t>Project Bankable </a:t>
            </a:r>
            <a:r>
              <a:rPr lang="en-US" dirty="0"/>
              <a:t>Projects</a:t>
            </a:r>
          </a:p>
          <a:p>
            <a:pPr marL="0" indent="0">
              <a:buNone/>
            </a:pPr>
            <a:r>
              <a:rPr lang="en-US" dirty="0"/>
              <a:t>&gt; 5.000.000 </a:t>
            </a:r>
            <a:r>
              <a:rPr lang="en-US" dirty="0" smtClean="0"/>
              <a:t>Euro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65" y="1889860"/>
            <a:ext cx="1381978" cy="138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20" y="3379589"/>
            <a:ext cx="1450934" cy="1450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33" y="4938274"/>
            <a:ext cx="1407908" cy="14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391312" y="4738117"/>
            <a:ext cx="1400348" cy="140034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2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52629" y="2743398"/>
            <a:ext cx="2045321" cy="2045321"/>
          </a:xfrm>
          <a:prstGeom prst="ellipse">
            <a:avLst/>
          </a:prstGeom>
          <a:solidFill>
            <a:srgbClr val="093D7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8" b="1" dirty="0">
                <a:solidFill>
                  <a:schemeClr val="bg1"/>
                </a:solidFill>
              </a:rPr>
              <a:t>About </a:t>
            </a:r>
          </a:p>
          <a:p>
            <a:pPr algn="ctr"/>
            <a:r>
              <a:rPr lang="en-US" sz="1468" b="1" dirty="0">
                <a:solidFill>
                  <a:schemeClr val="bg1"/>
                </a:solidFill>
              </a:rPr>
              <a:t>Urban Pathways</a:t>
            </a:r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50" y="1669886"/>
            <a:ext cx="1073511" cy="1073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89" y="2763209"/>
            <a:ext cx="1073513" cy="1073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999" y="4042280"/>
            <a:ext cx="1076294" cy="1076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3" y="4862841"/>
            <a:ext cx="1161026" cy="11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028825"/>
            <a:ext cx="5774293" cy="4165451"/>
          </a:xfrm>
        </p:spPr>
        <p:txBody>
          <a:bodyPr>
            <a:noAutofit/>
          </a:bodyPr>
          <a:lstStyle/>
          <a:p>
            <a:pPr marL="233058" indent="-233058">
              <a:buFont typeface="Arial" charset="0"/>
              <a:buChar char="•"/>
            </a:pPr>
            <a:r>
              <a:rPr lang="en-GB" sz="2200" b="1" dirty="0"/>
              <a:t>Feasibility studies </a:t>
            </a:r>
            <a:r>
              <a:rPr lang="en-GB" sz="2200" dirty="0"/>
              <a:t>and implementation plans </a:t>
            </a:r>
            <a:r>
              <a:rPr lang="en-GB" sz="2200" dirty="0" smtClean="0"/>
              <a:t>for </a:t>
            </a:r>
            <a:r>
              <a:rPr lang="en-GB" sz="2200" dirty="0"/>
              <a:t>4 pilot cities (incl. bankable projects)</a:t>
            </a:r>
          </a:p>
          <a:p>
            <a:pPr marL="233058" indent="-233058">
              <a:buFont typeface="Arial" charset="0"/>
              <a:buChar char="•"/>
            </a:pPr>
            <a:endParaRPr lang="en-GB" sz="2200" i="1" dirty="0"/>
          </a:p>
          <a:p>
            <a:pPr marL="233058" indent="-233058">
              <a:buFont typeface="Arial" charset="0"/>
              <a:buChar char="•"/>
            </a:pPr>
            <a:r>
              <a:rPr lang="en-GB" sz="2200" dirty="0" smtClean="0"/>
              <a:t>Identify appropriate </a:t>
            </a:r>
            <a:r>
              <a:rPr lang="en-GB" sz="2200" b="1" dirty="0"/>
              <a:t>funding solutions </a:t>
            </a:r>
            <a:r>
              <a:rPr lang="en-GB" sz="2200" dirty="0" smtClean="0"/>
              <a:t>and facilitate the dialogue </a:t>
            </a:r>
            <a:r>
              <a:rPr lang="en-GB" sz="2200" dirty="0"/>
              <a:t>with relevant funding agencies </a:t>
            </a:r>
            <a:r>
              <a:rPr lang="en-GB" sz="2200" dirty="0" smtClean="0"/>
              <a:t> </a:t>
            </a:r>
            <a:endParaRPr lang="en-GB" sz="2200" dirty="0"/>
          </a:p>
          <a:p>
            <a:pPr marL="233058" indent="-233058">
              <a:buFont typeface="Arial" charset="0"/>
              <a:buChar char="•"/>
            </a:pPr>
            <a:endParaRPr lang="en-GB" sz="2200" i="1" dirty="0"/>
          </a:p>
          <a:p>
            <a:pPr marL="233058" indent="-233058">
              <a:buFont typeface="Arial" charset="0"/>
              <a:buChar char="•"/>
            </a:pPr>
            <a:r>
              <a:rPr lang="en-GB" sz="2200" b="1" dirty="0"/>
              <a:t>Political and institutional framework analysed for </a:t>
            </a:r>
            <a:r>
              <a:rPr lang="en-GB" sz="2200" b="1" dirty="0" smtClean="0"/>
              <a:t>pilot </a:t>
            </a:r>
            <a:r>
              <a:rPr lang="en-GB" sz="2200" b="1" dirty="0"/>
              <a:t>cities </a:t>
            </a:r>
            <a:r>
              <a:rPr lang="en-GB" sz="2200" dirty="0"/>
              <a:t>and </a:t>
            </a:r>
            <a:r>
              <a:rPr lang="en-GB" sz="2200" dirty="0" smtClean="0"/>
              <a:t>provision of policy process to support </a:t>
            </a:r>
            <a:r>
              <a:rPr lang="en-GB" sz="2200" dirty="0"/>
              <a:t>the implementation.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435" y="3165228"/>
            <a:ext cx="2975762" cy="197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435" y="862340"/>
            <a:ext cx="1604328" cy="15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505453" y="2624263"/>
            <a:ext cx="2191310" cy="219131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Join us!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899" y="5457824"/>
            <a:ext cx="358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www.urban-pathways.org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6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"/>
    </mc:Choice>
    <mc:Fallback xmlns="">
      <p:transition spd="slow" advTm="45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Devanagari Sangam MN" charset="0"/>
                <a:cs typeface="Devanagari Sangam MN" charset="0"/>
              </a:rPr>
              <a:t>Implementing </a:t>
            </a:r>
            <a:r>
              <a:rPr lang="en-US" sz="3200" dirty="0" smtClean="0">
                <a:ea typeface="Devanagari Sangam MN" charset="0"/>
                <a:cs typeface="Devanagari Sangam MN" charset="0"/>
              </a:rPr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143125"/>
            <a:ext cx="5374243" cy="425117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de-DE" sz="3200" dirty="0">
                <a:cs typeface="Arial" pitchFamily="34" charset="0"/>
              </a:rPr>
              <a:t>F</a:t>
            </a:r>
            <a:r>
              <a:rPr lang="en-US" altLang="de-DE" sz="3200" dirty="0" smtClean="0">
                <a:cs typeface="Arial" pitchFamily="34" charset="0"/>
              </a:rPr>
              <a:t>unded </a:t>
            </a:r>
            <a:r>
              <a:rPr lang="en-US" altLang="de-DE" sz="3200" dirty="0">
                <a:cs typeface="Arial" pitchFamily="34" charset="0"/>
              </a:rPr>
              <a:t>by the German Ministry for the </a:t>
            </a:r>
            <a:r>
              <a:rPr lang="en-US" altLang="de-DE" sz="3200" dirty="0" smtClean="0">
                <a:cs typeface="Arial" pitchFamily="34" charset="0"/>
              </a:rPr>
              <a:t>Environment</a:t>
            </a:r>
          </a:p>
          <a:p>
            <a:pPr marL="342900" indent="-342900">
              <a:buFont typeface="Arial" charset="0"/>
              <a:buChar char="•"/>
            </a:pPr>
            <a:endParaRPr lang="en-US" altLang="de-DE" sz="3200" dirty="0">
              <a:cs typeface="Arial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de-DE" sz="3200" dirty="0">
                <a:cs typeface="Arial" pitchFamily="34" charset="0"/>
              </a:rPr>
              <a:t>Delivered in a partnership with UN-Habitat, the Wuppertal Institute and UN Environment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378" y="4165335"/>
            <a:ext cx="1073348" cy="55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912" y="1691850"/>
            <a:ext cx="1968093" cy="1237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759" y="3222359"/>
            <a:ext cx="2164314" cy="6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52629" y="2743398"/>
            <a:ext cx="2045321" cy="2045321"/>
          </a:xfrm>
          <a:prstGeom prst="ellipse">
            <a:avLst/>
          </a:prstGeom>
          <a:solidFill>
            <a:srgbClr val="093D7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8" b="1" dirty="0">
                <a:solidFill>
                  <a:schemeClr val="bg1"/>
                </a:solidFill>
              </a:rPr>
              <a:t>About </a:t>
            </a:r>
          </a:p>
          <a:p>
            <a:pPr algn="ctr"/>
            <a:r>
              <a:rPr lang="en-US" sz="1468" b="1" dirty="0">
                <a:solidFill>
                  <a:schemeClr val="bg1"/>
                </a:solidFill>
              </a:rPr>
              <a:t>Urban Pathways</a:t>
            </a:r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623" y="1848302"/>
            <a:ext cx="1073511" cy="1073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89" y="2763209"/>
            <a:ext cx="1073513" cy="1073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999" y="4042280"/>
            <a:ext cx="1076294" cy="1076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3" y="4862841"/>
            <a:ext cx="1161026" cy="1157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"/>
    </mc:Choice>
    <mc:Fallback xmlns="">
      <p:transition spd="slow" advTm="4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Focus areas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7" y="2357438"/>
            <a:ext cx="5374243" cy="4036863"/>
          </a:xfrm>
        </p:spPr>
        <p:txBody>
          <a:bodyPr/>
          <a:lstStyle/>
          <a:p>
            <a:r>
              <a:rPr lang="en-GB" sz="3200" dirty="0"/>
              <a:t>The project will take an integrated approach and will focus on the climate change mitigation relevant urban basic services, in the areas </a:t>
            </a:r>
            <a:r>
              <a:rPr lang="en-GB" sz="3200" dirty="0" smtClean="0"/>
              <a:t>of urban energy, mobility and waste management  </a:t>
            </a:r>
            <a:endParaRPr lang="en-US" sz="3200" b="1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113" y="2503459"/>
            <a:ext cx="1971615" cy="108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113" y="3591115"/>
            <a:ext cx="1989281" cy="109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333" y="4678771"/>
            <a:ext cx="1959395" cy="10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1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Pilot countries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8" y="1889860"/>
            <a:ext cx="4096765" cy="450444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Brazil</a:t>
            </a:r>
          </a:p>
          <a:p>
            <a:r>
              <a:rPr lang="en-US" dirty="0" smtClean="0"/>
              <a:t>India</a:t>
            </a:r>
          </a:p>
          <a:p>
            <a:r>
              <a:rPr lang="en-US" dirty="0" smtClean="0"/>
              <a:t>Vietnam</a:t>
            </a:r>
          </a:p>
          <a:p>
            <a:r>
              <a:rPr lang="en-US" dirty="0" smtClean="0"/>
              <a:t>Kenya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423" y="2340866"/>
            <a:ext cx="4662910" cy="28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Replication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8" y="2128838"/>
            <a:ext cx="1359455" cy="42654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Nepal</a:t>
            </a:r>
          </a:p>
          <a:p>
            <a:r>
              <a:rPr lang="en-US" sz="2000" dirty="0" smtClean="0"/>
              <a:t>Bhutan</a:t>
            </a:r>
          </a:p>
          <a:p>
            <a:r>
              <a:rPr lang="en-US" sz="2000" dirty="0" smtClean="0"/>
              <a:t>Fiji</a:t>
            </a:r>
          </a:p>
          <a:p>
            <a:r>
              <a:rPr lang="en-US" sz="2000" dirty="0" smtClean="0"/>
              <a:t>Malaysia </a:t>
            </a:r>
          </a:p>
          <a:p>
            <a:r>
              <a:rPr lang="en-US" sz="2000" dirty="0" smtClean="0"/>
              <a:t>Zambia </a:t>
            </a:r>
          </a:p>
          <a:p>
            <a:r>
              <a:rPr lang="en-US" sz="2000" dirty="0" smtClean="0"/>
              <a:t>Mexico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423" y="2340866"/>
            <a:ext cx="4662910" cy="28792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21958" y="2128838"/>
            <a:ext cx="1707117" cy="426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6647" indent="-236647" algn="l" defTabSz="946587" rtl="0" eaLnBrk="1" latinLnBrk="0" hangingPunct="1">
              <a:lnSpc>
                <a:spcPct val="90000"/>
              </a:lnSpc>
              <a:spcBef>
                <a:spcPts val="1035"/>
              </a:spcBef>
              <a:buFont typeface="Arial" panose="020B0604020202020204" pitchFamily="34" charset="0"/>
              <a:buChar char="•"/>
              <a:defRPr sz="2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9940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234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20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6527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18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9820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18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3114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18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6407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18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9701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18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2994" indent="-236647" algn="l" defTabSz="946587" rtl="0" eaLnBrk="1" latinLnBrk="0" hangingPunct="1">
              <a:lnSpc>
                <a:spcPct val="90000"/>
              </a:lnSpc>
              <a:spcBef>
                <a:spcPts val="518"/>
              </a:spcBef>
              <a:buFont typeface="Arial" panose="020B0604020202020204" pitchFamily="34" charset="0"/>
              <a:buChar char="•"/>
              <a:defRPr sz="18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Ukraine</a:t>
            </a:r>
          </a:p>
          <a:p>
            <a:r>
              <a:rPr lang="en-US" sz="2000" dirty="0" smtClean="0"/>
              <a:t>South Africa</a:t>
            </a:r>
          </a:p>
          <a:p>
            <a:r>
              <a:rPr lang="en-US" sz="2000" dirty="0" smtClean="0"/>
              <a:t>Bangladesh</a:t>
            </a:r>
          </a:p>
          <a:p>
            <a:r>
              <a:rPr lang="en-US" sz="2000" dirty="0" smtClean="0"/>
              <a:t>Kazakhstan </a:t>
            </a:r>
          </a:p>
          <a:p>
            <a:r>
              <a:rPr lang="en-US" sz="2000" dirty="0" smtClean="0"/>
              <a:t>Indonesia </a:t>
            </a:r>
          </a:p>
          <a:p>
            <a:r>
              <a:rPr lang="mr-IN" sz="2000" dirty="0" smtClean="0"/>
              <a:t>…</a:t>
            </a:r>
            <a:r>
              <a:rPr lang="de-DE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810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33058" indent="-233058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national action plans and concrete local implementation concepts to boost low-carbon urban development in key emerging economies - India, Brazil, Kenya and Viet Nam</a:t>
            </a:r>
          </a:p>
          <a:p>
            <a:pPr marL="233058" indent="-233058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Make </a:t>
            </a:r>
            <a:r>
              <a:rPr lang="en-GB" dirty="0"/>
              <a:t>an active contribution to achieve global climate change targets to a 1.5 Degree stabilisation pathway by unlocking the global emission reduction potential of urban energy, transport and resource sectors of 3.7Gt CO2 emissions by 2030</a:t>
            </a:r>
          </a:p>
          <a:p>
            <a:pPr marL="233058" indent="-233058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Establish </a:t>
            </a:r>
            <a:r>
              <a:rPr lang="en-GB" dirty="0"/>
              <a:t>a </a:t>
            </a:r>
            <a:r>
              <a:rPr lang="en-GB" dirty="0" smtClean="0"/>
              <a:t>program </a:t>
            </a:r>
            <a:r>
              <a:rPr lang="en-GB" dirty="0"/>
              <a:t>in close cooperation with other organisations and networks </a:t>
            </a:r>
            <a:r>
              <a:rPr lang="en-GB" dirty="0" smtClean="0"/>
              <a:t>active </a:t>
            </a:r>
            <a:r>
              <a:rPr lang="en-GB" dirty="0"/>
              <a:t>in this area to support national and local governments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6419191" y="2014538"/>
            <a:ext cx="2969838" cy="29575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116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2531" y="2083840"/>
            <a:ext cx="57682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plans will include an assessment of:</a:t>
            </a:r>
          </a:p>
          <a:p>
            <a:pPr marL="233058" indent="-233058">
              <a:buFont typeface="Arial" charset="0"/>
              <a:buChar char="•"/>
            </a:pPr>
            <a:r>
              <a:rPr lang="en-GB" sz="2000" dirty="0"/>
              <a:t>political, technological, socio-economic and financial viability</a:t>
            </a:r>
          </a:p>
          <a:p>
            <a:r>
              <a:rPr lang="en-GB" sz="2000" b="1" dirty="0"/>
              <a:t>The local implementation concepts will be:</a:t>
            </a:r>
          </a:p>
          <a:p>
            <a:pPr marL="233058" indent="-233058">
              <a:buFont typeface="Arial" charset="0"/>
              <a:buChar char="•"/>
            </a:pPr>
            <a:r>
              <a:rPr lang="en-GB" sz="2000" dirty="0"/>
              <a:t>developed into bankable projects, focusing on the access to urban basic services to create a direct link between climate change mitigation and sustainable development goals</a:t>
            </a:r>
          </a:p>
          <a:p>
            <a:r>
              <a:rPr lang="en-GB" sz="2000" b="1" dirty="0"/>
              <a:t>This process will be:</a:t>
            </a:r>
          </a:p>
          <a:p>
            <a:pPr marL="139835" indent="-139835">
              <a:buFont typeface="Arial" charset="0"/>
              <a:buChar char="•"/>
            </a:pPr>
            <a:r>
              <a:rPr lang="en-GB" sz="2000" dirty="0"/>
              <a:t>replicated regionally with policy development and implementation support </a:t>
            </a:r>
          </a:p>
          <a:p>
            <a:pPr marL="139835" indent="-139835">
              <a:buFont typeface="Arial" charset="0"/>
              <a:buChar char="•"/>
            </a:pPr>
            <a:r>
              <a:rPr lang="en-GB" sz="2000" dirty="0"/>
              <a:t>and advice on stakeholder engagement and financing mechanisms  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49" b="22275"/>
          <a:stretch/>
        </p:blipFill>
        <p:spPr>
          <a:xfrm>
            <a:off x="6672263" y="2443162"/>
            <a:ext cx="2571750" cy="2614613"/>
          </a:xfrm>
          <a:prstGeom prst="ellipse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9" y="377974"/>
            <a:ext cx="4688443" cy="1372203"/>
          </a:xfrm>
        </p:spPr>
        <p:txBody>
          <a:bodyPr/>
          <a:lstStyle/>
          <a:p>
            <a:r>
              <a:rPr lang="en-US" dirty="0" smtClean="0"/>
              <a:t>Action plans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449732" y="1506468"/>
            <a:ext cx="1400348" cy="140034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2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18814" y="2814061"/>
            <a:ext cx="2045321" cy="2045321"/>
          </a:xfrm>
          <a:prstGeom prst="ellipse">
            <a:avLst/>
          </a:prstGeom>
          <a:solidFill>
            <a:srgbClr val="093D7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8" b="1" dirty="0">
                <a:solidFill>
                  <a:schemeClr val="bg1"/>
                </a:solidFill>
              </a:rPr>
              <a:t>About </a:t>
            </a:r>
          </a:p>
          <a:p>
            <a:pPr algn="ctr"/>
            <a:r>
              <a:rPr lang="en-US" sz="1468" b="1" dirty="0">
                <a:solidFill>
                  <a:schemeClr val="bg1"/>
                </a:solidFill>
              </a:rPr>
              <a:t>Urban Pathways</a:t>
            </a:r>
            <a:endParaRPr lang="en-US" sz="1142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89" y="2763209"/>
            <a:ext cx="1073513" cy="1073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999" y="4042280"/>
            <a:ext cx="1076294" cy="1076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3" y="4862841"/>
            <a:ext cx="1161026" cy="1157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50" y="1669886"/>
            <a:ext cx="1073511" cy="1073511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905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4|0.4|0.4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4|0.4|0.4|0.4|0.4|0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4303</TotalTime>
  <Words>394</Words>
  <Application>Microsoft Macintosh PowerPoint</Application>
  <PresentationFormat>Custom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Devanagari Sangam MN</vt:lpstr>
      <vt:lpstr>Mangal</vt:lpstr>
      <vt:lpstr>Arial</vt:lpstr>
      <vt:lpstr>Office Theme</vt:lpstr>
      <vt:lpstr>Launch of the Urban Pathways project</vt:lpstr>
      <vt:lpstr>Implementing Partners</vt:lpstr>
      <vt:lpstr>PowerPoint Presentation</vt:lpstr>
      <vt:lpstr>Focus areas </vt:lpstr>
      <vt:lpstr>Pilot countries </vt:lpstr>
      <vt:lpstr>Replication countries</vt:lpstr>
      <vt:lpstr>Key actions </vt:lpstr>
      <vt:lpstr>Action plans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concepts and implementation plans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mhFiCZEqvT4vNKaF</dc:creator>
  <cp:lastModifiedBy>Oliver Lah</cp:lastModifiedBy>
  <cp:revision>65</cp:revision>
  <dcterms:created xsi:type="dcterms:W3CDTF">2017-09-05T06:54:17Z</dcterms:created>
  <dcterms:modified xsi:type="dcterms:W3CDTF">2017-10-15T15:11:25Z</dcterms:modified>
</cp:coreProperties>
</file>