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654" r:id="rId6"/>
    <p:sldId id="649" r:id="rId7"/>
    <p:sldId id="655" r:id="rId8"/>
    <p:sldId id="661" r:id="rId9"/>
    <p:sldId id="656" r:id="rId10"/>
    <p:sldId id="650" r:id="rId11"/>
    <p:sldId id="657" r:id="rId12"/>
    <p:sldId id="658" r:id="rId13"/>
    <p:sldId id="659" r:id="rId14"/>
    <p:sldId id="653" r:id="rId15"/>
    <p:sldId id="660" r:id="rId16"/>
    <p:sldId id="662" r:id="rId17"/>
    <p:sldId id="641" r:id="rId18"/>
    <p:sldId id="528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ones" initials="BJ" lastIdx="4" clrIdx="0"/>
  <p:cmAuthor id="1" name="Ryno van der Riet" initials="Rvd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F00"/>
    <a:srgbClr val="898689"/>
    <a:srgbClr val="50280F"/>
    <a:srgbClr val="010C12"/>
    <a:srgbClr val="6F6F6F"/>
    <a:srgbClr val="0098C5"/>
    <a:srgbClr val="FF9900"/>
    <a:srgbClr val="585759"/>
    <a:srgbClr val="50250D"/>
    <a:srgbClr val="50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9" autoAdjust="0"/>
    <p:restoredTop sz="98309" autoAdjust="0"/>
  </p:normalViewPr>
  <p:slideViewPr>
    <p:cSldViewPr snapToGrid="0" snapToObjects="1">
      <p:cViewPr>
        <p:scale>
          <a:sx n="75" d="100"/>
          <a:sy n="75" d="100"/>
        </p:scale>
        <p:origin x="1768" y="896"/>
      </p:cViewPr>
      <p:guideLst>
        <p:guide orient="horz" pos="2159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04E20-CCE4-4CA4-906E-754C917DF8CD}" type="datetimeFigureOut">
              <a:rPr lang="en-ZA" smtClean="0"/>
              <a:t>2017/10/13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2F0A-3F9D-4F63-9EB7-9FD17F3E06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2543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41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14401" y="4162568"/>
            <a:ext cx="73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23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9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smtClean="0"/>
              <a:t>Go to Insert &gt; Header &amp; Footer &gt; Enter presentation name into footer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64" r:id="rId5"/>
    <p:sldLayoutId id="2147483665" r:id="rId6"/>
    <p:sldLayoutId id="2147483657" r:id="rId7"/>
    <p:sldLayoutId id="2147483658" r:id="rId8"/>
    <p:sldLayoutId id="2147483659" r:id="rId9"/>
    <p:sldLayoutId id="2147483652" r:id="rId10"/>
    <p:sldLayoutId id="2147483653" r:id="rId11"/>
    <p:sldLayoutId id="2147483660" r:id="rId12"/>
    <p:sldLayoutId id="2147483663" r:id="rId13"/>
    <p:sldLayoutId id="2147483667" r:id="rId14"/>
    <p:sldLayoutId id="2147483666" r:id="rId15"/>
    <p:sldLayoutId id="214748366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City of Cape Town</a:t>
            </a:r>
            <a:b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New Urban Agenda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9030" y="4713208"/>
            <a:ext cx="7086600" cy="518750"/>
          </a:xfrm>
        </p:spPr>
        <p:txBody>
          <a:bodyPr>
            <a:normAutofit fontScale="62500" lnSpcReduction="20000"/>
          </a:bodyPr>
          <a:lstStyle/>
          <a:p>
            <a:r>
              <a:rPr lang="en-ZA" dirty="0" smtClean="0"/>
              <a:t>Vijandren Naidoo</a:t>
            </a:r>
          </a:p>
          <a:p>
            <a:r>
              <a:rPr lang="en-ZA" dirty="0" smtClean="0"/>
              <a:t>Sustainable Energy Markets</a:t>
            </a:r>
          </a:p>
          <a:p>
            <a:r>
              <a:rPr lang="en-ZA" dirty="0" smtClean="0"/>
              <a:t>17 October 2017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2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2040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6" name="AutoShape 2" descr="Highway background Free Vect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8197" name="Picture 5" descr="C:\Users\vnaidoo3\AppData\Local\Microsoft\Windows\Temporary Internet Files\Content.IE5\POEBN9FJ\Road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3583"/>
            <a:ext cx="8229600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4945710" y="4673368"/>
            <a:ext cx="3045351" cy="1385526"/>
          </a:xfrm>
          <a:prstGeom prst="horizontalScroll">
            <a:avLst/>
          </a:prstGeom>
          <a:gradFill>
            <a:gsLst>
              <a:gs pos="100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2020 </a:t>
            </a:r>
            <a:r>
              <a:rPr lang="en-ZA" b="1" baseline="-25000" dirty="0" smtClean="0"/>
              <a:t>(IDP 2017)</a:t>
            </a:r>
          </a:p>
          <a:p>
            <a:pPr algn="ctr"/>
            <a:r>
              <a:rPr lang="en-ZA" dirty="0" smtClean="0"/>
              <a:t>120 MW SSEG</a:t>
            </a:r>
          </a:p>
          <a:p>
            <a:pPr algn="ctr"/>
            <a:r>
              <a:rPr lang="en-ZA" dirty="0" smtClean="0"/>
              <a:t>100MW RE</a:t>
            </a:r>
          </a:p>
          <a:p>
            <a:pPr algn="ctr"/>
            <a:r>
              <a:rPr lang="en-ZA" dirty="0" smtClean="0"/>
              <a:t>300 MW Gas / Clean Energy</a:t>
            </a:r>
            <a:endParaRPr lang="en-ZA" dirty="0"/>
          </a:p>
        </p:txBody>
      </p:sp>
      <p:sp>
        <p:nvSpPr>
          <p:cNvPr id="9" name="Horizontal Scroll 8"/>
          <p:cNvSpPr/>
          <p:nvPr/>
        </p:nvSpPr>
        <p:spPr>
          <a:xfrm>
            <a:off x="3864334" y="1225186"/>
            <a:ext cx="1176793" cy="604299"/>
          </a:xfrm>
          <a:prstGeom prst="horizontalScroll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2017</a:t>
            </a:r>
            <a:endParaRPr lang="en-ZA" b="1" dirty="0"/>
          </a:p>
        </p:txBody>
      </p:sp>
      <p:sp>
        <p:nvSpPr>
          <p:cNvPr id="11" name="Oval Callout 10"/>
          <p:cNvSpPr/>
          <p:nvPr/>
        </p:nvSpPr>
        <p:spPr>
          <a:xfrm>
            <a:off x="4619706" y="1918274"/>
            <a:ext cx="1049574" cy="524786"/>
          </a:xfrm>
          <a:prstGeom prst="wedgeEllipseCallout">
            <a:avLst>
              <a:gd name="adj1" fmla="val -42803"/>
              <a:gd name="adj2" fmla="val 67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/>
              <a:t>Energy Security</a:t>
            </a:r>
            <a:endParaRPr lang="en-ZA" sz="1200" dirty="0"/>
          </a:p>
        </p:txBody>
      </p:sp>
      <p:sp>
        <p:nvSpPr>
          <p:cNvPr id="15" name="Oval Callout 14"/>
          <p:cNvSpPr/>
          <p:nvPr/>
        </p:nvSpPr>
        <p:spPr>
          <a:xfrm>
            <a:off x="621524" y="3993565"/>
            <a:ext cx="1049574" cy="524786"/>
          </a:xfrm>
          <a:prstGeom prst="wedgeEllipseCallout">
            <a:avLst>
              <a:gd name="adj1" fmla="val 81440"/>
              <a:gd name="adj2" fmla="val -253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/>
              <a:t>Job Creation</a:t>
            </a:r>
            <a:endParaRPr lang="en-ZA" sz="1200" dirty="0"/>
          </a:p>
        </p:txBody>
      </p:sp>
      <p:sp>
        <p:nvSpPr>
          <p:cNvPr id="16" name="Oval Callout 15"/>
          <p:cNvSpPr/>
          <p:nvPr/>
        </p:nvSpPr>
        <p:spPr>
          <a:xfrm>
            <a:off x="2044808" y="1655881"/>
            <a:ext cx="1049574" cy="524786"/>
          </a:xfrm>
          <a:prstGeom prst="wedgeEllipseCallout">
            <a:avLst>
              <a:gd name="adj1" fmla="val 48106"/>
              <a:gd name="adj2" fmla="val 640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/>
              <a:t>Low carbon</a:t>
            </a:r>
            <a:endParaRPr lang="en-ZA" sz="1200" dirty="0"/>
          </a:p>
        </p:txBody>
      </p:sp>
      <p:sp>
        <p:nvSpPr>
          <p:cNvPr id="17" name="Oval Callout 16"/>
          <p:cNvSpPr/>
          <p:nvPr/>
        </p:nvSpPr>
        <p:spPr>
          <a:xfrm>
            <a:off x="3641694" y="3109645"/>
            <a:ext cx="1192699" cy="524786"/>
          </a:xfrm>
          <a:prstGeom prst="wedgeEllipseCallout">
            <a:avLst>
              <a:gd name="adj1" fmla="val -42803"/>
              <a:gd name="adj2" fmla="val 670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/>
              <a:t>Revenue Protection</a:t>
            </a:r>
            <a:endParaRPr lang="en-ZA" sz="1200" dirty="0"/>
          </a:p>
        </p:txBody>
      </p:sp>
      <p:sp>
        <p:nvSpPr>
          <p:cNvPr id="18" name="Oval Callout 17"/>
          <p:cNvSpPr/>
          <p:nvPr/>
        </p:nvSpPr>
        <p:spPr>
          <a:xfrm>
            <a:off x="834885" y="2354271"/>
            <a:ext cx="1121136" cy="524786"/>
          </a:xfrm>
          <a:prstGeom prst="wedgeEllipseCallout">
            <a:avLst>
              <a:gd name="adj1" fmla="val -10985"/>
              <a:gd name="adj2" fmla="val 77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/>
              <a:t>Resource Efficiency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7468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achieving target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6" y="1176150"/>
            <a:ext cx="8530304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Energy: Transport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84" y="3255811"/>
            <a:ext cx="4892416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" y="1293811"/>
            <a:ext cx="4139633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5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transport footprint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64" y="1177232"/>
            <a:ext cx="4230536" cy="4977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Transit Orientated development</a:t>
            </a:r>
          </a:p>
          <a:p>
            <a:pPr lvl="1"/>
            <a:r>
              <a:rPr lang="en-US" dirty="0" smtClean="0"/>
              <a:t>Strategy in place</a:t>
            </a:r>
          </a:p>
          <a:p>
            <a:pPr lvl="1"/>
            <a:r>
              <a:rPr lang="en-US" dirty="0" smtClean="0"/>
              <a:t>Extend coverage of public transport</a:t>
            </a:r>
          </a:p>
          <a:p>
            <a:pPr lvl="1"/>
            <a:r>
              <a:rPr lang="en-US" dirty="0" smtClean="0"/>
              <a:t>New economic development zones</a:t>
            </a:r>
          </a:p>
          <a:p>
            <a:pPr lvl="1"/>
            <a:endParaRPr lang="en-US" dirty="0" smtClean="0"/>
          </a:p>
          <a:p>
            <a:r>
              <a:rPr lang="en-US" sz="1800" dirty="0" smtClean="0"/>
              <a:t>E-Mobility</a:t>
            </a:r>
          </a:p>
          <a:p>
            <a:pPr lvl="1"/>
            <a:r>
              <a:rPr lang="en-US" dirty="0" smtClean="0"/>
              <a:t>Development of EV framework</a:t>
            </a:r>
          </a:p>
          <a:p>
            <a:pPr lvl="1"/>
            <a:r>
              <a:rPr lang="en-US" dirty="0" smtClean="0"/>
              <a:t>Include EV’s in fleet</a:t>
            </a:r>
          </a:p>
          <a:p>
            <a:pPr lvl="1"/>
            <a:r>
              <a:rPr lang="en-US" dirty="0" smtClean="0"/>
              <a:t>Work on developing infrastructure</a:t>
            </a:r>
          </a:p>
          <a:p>
            <a:pPr lvl="1"/>
            <a:r>
              <a:rPr lang="en-US" dirty="0" smtClean="0"/>
              <a:t>Electric bus fleet rollout in 2018 (PV for charging)</a:t>
            </a:r>
          </a:p>
          <a:p>
            <a:endParaRPr lang="en-US" sz="1800" dirty="0" smtClean="0"/>
          </a:p>
          <a:p>
            <a:pPr lvl="1"/>
            <a:r>
              <a:rPr lang="en-US" dirty="0" smtClean="0"/>
              <a:t>Improve bicycle lanes</a:t>
            </a:r>
          </a:p>
          <a:p>
            <a:pPr lvl="1"/>
            <a:r>
              <a:rPr lang="en-US" dirty="0" smtClean="0"/>
              <a:t>Electric bikes, scooters</a:t>
            </a:r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5" name="AutoShape 2" descr="Image result for energy saving cape tow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46" y="1177232"/>
            <a:ext cx="3634819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electric vehicles in cape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15" y="3995737"/>
            <a:ext cx="367868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faced by City of Cape Town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140" y="1177233"/>
            <a:ext cx="7970740" cy="4609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Drought crisis</a:t>
            </a:r>
          </a:p>
          <a:p>
            <a:endParaRPr lang="en-US" sz="2000" dirty="0"/>
          </a:p>
          <a:p>
            <a:r>
              <a:rPr lang="en-US" sz="2000" dirty="0" smtClean="0"/>
              <a:t>Regulatory challenges</a:t>
            </a:r>
          </a:p>
          <a:p>
            <a:endParaRPr lang="en-US" sz="2000" dirty="0" smtClean="0"/>
          </a:p>
          <a:p>
            <a:r>
              <a:rPr lang="en-US" sz="2000" dirty="0" smtClean="0"/>
              <a:t>Internal resources </a:t>
            </a:r>
          </a:p>
          <a:p>
            <a:endParaRPr lang="en-US" sz="2000" dirty="0" smtClean="0"/>
          </a:p>
          <a:p>
            <a:r>
              <a:rPr lang="en-US" sz="2000" dirty="0" smtClean="0"/>
              <a:t>Revenue risk</a:t>
            </a:r>
          </a:p>
          <a:p>
            <a:endParaRPr lang="en-US" sz="2000" dirty="0" smtClean="0"/>
          </a:p>
          <a:p>
            <a:r>
              <a:rPr lang="en-US" sz="2000" dirty="0" smtClean="0"/>
              <a:t>Technical risks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Socio-economic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b="1" u="sng" dirty="0" smtClean="0"/>
          </a:p>
          <a:p>
            <a:pPr marL="0" indent="0">
              <a:buFont typeface="Arial"/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15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0" y="5133848"/>
            <a:ext cx="784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queries</a:t>
            </a:r>
            <a:r>
              <a:rPr lang="en-ZA" sz="1800" b="1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contact vijandren.naidoo@capetown.gov.za</a:t>
            </a:r>
            <a:endParaRPr lang="en-ZA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4" y="1177233"/>
            <a:ext cx="7841366" cy="46095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Integrated Development Plan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Cape Town Energy 2040 Vision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Energy in Electricity</a:t>
            </a:r>
          </a:p>
          <a:p>
            <a:endParaRPr lang="en-US" sz="2400" dirty="0"/>
          </a:p>
          <a:p>
            <a:r>
              <a:rPr lang="en-US" sz="2400" dirty="0" smtClean="0"/>
              <a:t>Energy in Transport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Challenges faced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30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Development Plan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0" y="1133256"/>
            <a:ext cx="7236000" cy="57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Town Energy 2040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77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Energy: Electricity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64" y="1177232"/>
            <a:ext cx="8074550" cy="4977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City procures power mainly from Eskom (1.8 GW of capacity mainly coal)</a:t>
            </a:r>
          </a:p>
          <a:p>
            <a:endParaRPr lang="en-US" sz="1800" dirty="0" smtClean="0"/>
          </a:p>
          <a:p>
            <a:r>
              <a:rPr lang="en-US" sz="1800" dirty="0" smtClean="0"/>
              <a:t>Approximately 3.6% of the Eskom power procured is from Renewable Energy Resources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Largest uptake of renewable is in Solar PV installations</a:t>
            </a:r>
          </a:p>
          <a:p>
            <a:pPr lvl="1"/>
            <a:r>
              <a:rPr lang="en-US" dirty="0" smtClean="0"/>
              <a:t>Rising electricity prices</a:t>
            </a:r>
          </a:p>
          <a:p>
            <a:pPr lvl="1"/>
            <a:r>
              <a:rPr lang="en-US" dirty="0" smtClean="0"/>
              <a:t>Lower PV costs</a:t>
            </a:r>
          </a:p>
          <a:p>
            <a:pPr lvl="1"/>
            <a:endParaRPr lang="en-US" sz="1800" dirty="0" smtClean="0"/>
          </a:p>
          <a:p>
            <a:r>
              <a:rPr lang="en-US" sz="1800" dirty="0"/>
              <a:t>IPP procurement process is fraught with regulatory and policy issues</a:t>
            </a:r>
          </a:p>
          <a:p>
            <a:pPr lvl="1"/>
            <a:r>
              <a:rPr lang="en-US" dirty="0" smtClean="0"/>
              <a:t>Clarity required for large scale renewable energy procurement</a:t>
            </a:r>
          </a:p>
          <a:p>
            <a:pPr lvl="1"/>
            <a:endParaRPr lang="en-US" dirty="0"/>
          </a:p>
          <a:p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69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64" y="1177232"/>
            <a:ext cx="4230536" cy="4977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/>
              <a:t>Energy Efficiency</a:t>
            </a:r>
          </a:p>
          <a:p>
            <a:pPr lvl="1"/>
            <a:r>
              <a:rPr lang="en-US" dirty="0" smtClean="0"/>
              <a:t>Energy efficiency initiatives implemented in many buildings &amp; facilities</a:t>
            </a:r>
          </a:p>
          <a:p>
            <a:pPr lvl="1"/>
            <a:r>
              <a:rPr lang="en-US" dirty="0" smtClean="0"/>
              <a:t>Replaced street lighting and traffic lights </a:t>
            </a:r>
          </a:p>
          <a:p>
            <a:pPr lvl="1"/>
            <a:r>
              <a:rPr lang="en-US" dirty="0" smtClean="0"/>
              <a:t>Smart meters being installed</a:t>
            </a:r>
          </a:p>
          <a:p>
            <a:pPr lvl="1"/>
            <a:r>
              <a:rPr lang="en-US" dirty="0" smtClean="0"/>
              <a:t>Strategy to rollout to other departments (solid waste, waste water, etc.)</a:t>
            </a:r>
          </a:p>
          <a:p>
            <a:pPr lvl="1"/>
            <a:r>
              <a:rPr lang="en-US" dirty="0" smtClean="0"/>
              <a:t>Promotion, awareness and education in private sector</a:t>
            </a:r>
          </a:p>
          <a:p>
            <a:pPr lvl="1"/>
            <a:r>
              <a:rPr lang="en-US" dirty="0" smtClean="0"/>
              <a:t>Rollout of Solar Water heating and heat pumps through accredited installers</a:t>
            </a:r>
          </a:p>
          <a:p>
            <a:pPr lvl="1"/>
            <a:r>
              <a:rPr lang="en-US" dirty="0" smtClean="0"/>
              <a:t>Low Income energy services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5" name="AutoShape 2" descr="Image result for energy saving cape tow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1217124"/>
            <a:ext cx="41991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46" y="3585527"/>
            <a:ext cx="3139134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64" y="1177232"/>
            <a:ext cx="4271176" cy="4977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Solar</a:t>
            </a:r>
          </a:p>
          <a:p>
            <a:pPr lvl="1"/>
            <a:r>
              <a:rPr lang="en-US" dirty="0" smtClean="0"/>
              <a:t>Independent Power Producers</a:t>
            </a:r>
          </a:p>
          <a:p>
            <a:pPr lvl="1"/>
            <a:r>
              <a:rPr lang="en-US" dirty="0" smtClean="0"/>
              <a:t>Small Scale Embedded Generation</a:t>
            </a:r>
          </a:p>
          <a:p>
            <a:pPr lvl="1"/>
            <a:r>
              <a:rPr lang="en-US" dirty="0" smtClean="0"/>
              <a:t>City Owned PV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Hydro</a:t>
            </a:r>
          </a:p>
          <a:p>
            <a:pPr lvl="1"/>
            <a:r>
              <a:rPr lang="en-US" dirty="0" smtClean="0"/>
              <a:t>Micro-hydro’s at waste water plants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Darling wind farm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80" y="1177232"/>
            <a:ext cx="4121040" cy="315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1" y="4332989"/>
            <a:ext cx="3506097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to Energy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64" y="1177232"/>
            <a:ext cx="4271176" cy="49770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800" dirty="0" smtClean="0"/>
              <a:t>Waste Water</a:t>
            </a:r>
          </a:p>
          <a:p>
            <a:pPr lvl="1"/>
            <a:r>
              <a:rPr lang="en-US" dirty="0" smtClean="0"/>
              <a:t>Primary sludge waste is treated in bio-digesters</a:t>
            </a:r>
          </a:p>
          <a:p>
            <a:pPr lvl="1"/>
            <a:r>
              <a:rPr lang="en-US" dirty="0" smtClean="0"/>
              <a:t>Planned installation of CHP plant (1.7MW)</a:t>
            </a:r>
          </a:p>
          <a:p>
            <a:pPr lvl="1"/>
            <a:r>
              <a:rPr lang="en-US" dirty="0" smtClean="0"/>
              <a:t>Key water sites are being assessed</a:t>
            </a:r>
          </a:p>
          <a:p>
            <a:pPr lvl="1"/>
            <a:r>
              <a:rPr lang="en-US" dirty="0" smtClean="0"/>
              <a:t>Solar PV installation feasibility assessments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Solid Waste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287409"/>
            <a:ext cx="85629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177233"/>
            <a:ext cx="4248000" cy="282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heme/theme1.xml><?xml version="1.0" encoding="utf-8"?>
<a:theme xmlns:a="http://schemas.openxmlformats.org/drawingml/2006/main" name="Talk Maxx_team 20 July 2016">
  <a:themeElements>
    <a:clrScheme name="Custom 2">
      <a:dk1>
        <a:sysClr val="windowText" lastClr="000000"/>
      </a:dk1>
      <a:lt1>
        <a:sysClr val="window" lastClr="FFFFFF"/>
      </a:lt1>
      <a:dk2>
        <a:srgbClr val="BACF00"/>
      </a:dk2>
      <a:lt2>
        <a:srgbClr val="0098C5"/>
      </a:lt2>
      <a:accent1>
        <a:srgbClr val="C8006F"/>
      </a:accent1>
      <a:accent2>
        <a:srgbClr val="005870"/>
      </a:accent2>
      <a:accent3>
        <a:srgbClr val="446414"/>
      </a:accent3>
      <a:accent4>
        <a:srgbClr val="9D2235"/>
      </a:accent4>
      <a:accent5>
        <a:srgbClr val="47292E"/>
      </a:accent5>
      <a:accent6>
        <a:srgbClr val="98871F"/>
      </a:accent6>
      <a:hlink>
        <a:srgbClr val="C9571E"/>
      </a:hlink>
      <a:folHlink>
        <a:srgbClr val="63351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EF86F54E8894EAA38CC86E2C5630C" ma:contentTypeVersion="0" ma:contentTypeDescription="Create a new document." ma:contentTypeScope="" ma:versionID="1fc317c08872fad0f32d7d6d5bf342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A7BA1-0CF0-4073-85A2-AD24B4BCD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1604D-4BAA-4B7A-A23B-1EEB45337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688910-3174-48D9-B6F7-CF2AA9D03FFC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Talk%20Maxx_team%2020%20July%202016</Template>
  <TotalTime>17789</TotalTime>
  <Words>339</Words>
  <Application>Microsoft Macintosh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Arial</vt:lpstr>
      <vt:lpstr>Talk Maxx_team 20 July 2016</vt:lpstr>
      <vt:lpstr>City of Cape Town  New Urban Agenda</vt:lpstr>
      <vt:lpstr>PowerPoint Presentation</vt:lpstr>
      <vt:lpstr>Presentation Outline</vt:lpstr>
      <vt:lpstr>Integrated Development Plan</vt:lpstr>
      <vt:lpstr>Cape Town Energy 2040</vt:lpstr>
      <vt:lpstr>Energy: Electricity</vt:lpstr>
      <vt:lpstr>Energy Efficiency</vt:lpstr>
      <vt:lpstr>Renewable Energy</vt:lpstr>
      <vt:lpstr>Waste to Energy</vt:lpstr>
      <vt:lpstr>Energy 2040</vt:lpstr>
      <vt:lpstr>Approach to achieving target</vt:lpstr>
      <vt:lpstr>Energy: Transport</vt:lpstr>
      <vt:lpstr>Reducing the transport footprint</vt:lpstr>
      <vt:lpstr>Challenges faced by City of Cape Town</vt:lpstr>
      <vt:lpstr>PowerPoint Presentation</vt:lpstr>
    </vt:vector>
  </TitlesOfParts>
  <Company>City of Cape Town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Cape Town  Small Scale Embedded Generation Requirements</dc:title>
  <dc:creator>Brian Jones</dc:creator>
  <cp:lastModifiedBy>mhFiCZEqvT4vNKaF</cp:lastModifiedBy>
  <cp:revision>185</cp:revision>
  <cp:lastPrinted>2017-08-16T09:34:04Z</cp:lastPrinted>
  <dcterms:created xsi:type="dcterms:W3CDTF">2016-07-20T11:30:27Z</dcterms:created>
  <dcterms:modified xsi:type="dcterms:W3CDTF">2017-10-13T08:14:20Z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0x010100F4CEF86F54E8894EAA38CC86E2C5630C</vt:lpwstr>
  </property>
</Properties>
</file>