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3" r:id="rId1"/>
  </p:sldMasterIdLst>
  <p:notesMasterIdLst>
    <p:notesMasterId r:id="rId36"/>
  </p:notesMasterIdLst>
  <p:sldIdLst>
    <p:sldId id="260" r:id="rId2"/>
    <p:sldId id="262" r:id="rId3"/>
    <p:sldId id="276" r:id="rId4"/>
    <p:sldId id="281" r:id="rId5"/>
    <p:sldId id="282" r:id="rId6"/>
    <p:sldId id="297" r:id="rId7"/>
    <p:sldId id="285" r:id="rId8"/>
    <p:sldId id="286" r:id="rId9"/>
    <p:sldId id="287" r:id="rId10"/>
    <p:sldId id="296" r:id="rId11"/>
    <p:sldId id="295" r:id="rId12"/>
    <p:sldId id="263" r:id="rId13"/>
    <p:sldId id="267" r:id="rId14"/>
    <p:sldId id="288" r:id="rId15"/>
    <p:sldId id="289" r:id="rId16"/>
    <p:sldId id="300" r:id="rId17"/>
    <p:sldId id="269" r:id="rId18"/>
    <p:sldId id="270" r:id="rId19"/>
    <p:sldId id="271" r:id="rId20"/>
    <p:sldId id="273" r:id="rId21"/>
    <p:sldId id="275" r:id="rId22"/>
    <p:sldId id="272" r:id="rId23"/>
    <p:sldId id="274" r:id="rId24"/>
    <p:sldId id="278" r:id="rId25"/>
    <p:sldId id="277" r:id="rId26"/>
    <p:sldId id="299" r:id="rId27"/>
    <p:sldId id="298" r:id="rId28"/>
    <p:sldId id="283" r:id="rId29"/>
    <p:sldId id="294" r:id="rId30"/>
    <p:sldId id="290" r:id="rId31"/>
    <p:sldId id="292" r:id="rId32"/>
    <p:sldId id="291" r:id="rId33"/>
    <p:sldId id="293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1"/>
    <p:restoredTop sz="94640"/>
  </p:normalViewPr>
  <p:slideViewPr>
    <p:cSldViewPr snapToGrid="0" snapToObjects="1">
      <p:cViewPr>
        <p:scale>
          <a:sx n="100" d="100"/>
          <a:sy n="100" d="100"/>
        </p:scale>
        <p:origin x="88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0B4A8-B4D0-4C11-B39E-2786B39C0F8C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B2EDF-6634-4CDA-8C0A-D5A104D0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0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B2EDF-6634-4CDA-8C0A-D5A104D0BF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65F2-F43D-4C4A-AE22-770E98E04856}" type="datetime1">
              <a:rPr lang="en-US" smtClean="0"/>
              <a:t>10/16/17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8557-ED9B-4204-A990-8A8E3BDDF34E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B42A-7098-45A9-B9B5-603B598822DA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E544C8-A7A8-45B8-A6A1-E59B1E4DBB9B}" type="datetime1">
              <a:rPr lang="en-US" smtClean="0"/>
              <a:t>10/16/17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DDFE-12C9-40C8-B263-CF0E43658E23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8AC7-E67E-4B25-A766-E3E10D0E78EF}" type="datetime1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2983C-EA4B-4632-A1C3-37BC3C7F7AF6}" type="datetime1">
              <a:rPr lang="en-US" smtClean="0"/>
              <a:t>10/16/17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950-FCBF-4823-9797-E68D58F14F6B}" type="datetime1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5D067-FC07-4942-9F2F-97E59B342BFA}" type="datetime1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AE944A-7F00-4D5B-9ED3-C21AA330816D}" type="datetime1">
              <a:rPr lang="en-US" smtClean="0"/>
              <a:t>10/16/17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AC51-3E39-4C79-81C5-E0BEC0F46A55}" type="datetime1">
              <a:rPr lang="en-US" smtClean="0"/>
              <a:t>10/16/17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FC368A-502A-42EF-BB62-879304583D66}" type="datetime1">
              <a:rPr lang="en-US" smtClean="0"/>
              <a:t>10/16/17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753D234-E6E5-1449-843F-3AAFE6C8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2400301"/>
            <a:ext cx="7772400" cy="21717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Towards 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A Balanced Approach 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To 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Sustainable Urban Development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In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Bhutan  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C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limate Impact Issues and Challenges:</a:t>
            </a:r>
            <a:endParaRPr lang="en-US" sz="4000" b="1" dirty="0"/>
          </a:p>
        </p:txBody>
      </p:sp>
      <p:pic>
        <p:nvPicPr>
          <p:cNvPr id="9" name="Content Placeholder 8" descr="_48644916_009933072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5621" r="25621"/>
          <a:stretch>
            <a:fillRect/>
          </a:stretch>
        </p:blipFill>
        <p:spPr/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7856" r="1785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URBAN PLANNING &amp; DEVELOPMENT DIVISION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0800" y="6416675"/>
            <a:ext cx="2209800" cy="365125"/>
          </a:xfrm>
        </p:spPr>
        <p:txBody>
          <a:bodyPr/>
          <a:lstStyle/>
          <a:p>
            <a:pPr>
              <a:defRPr/>
            </a:pPr>
            <a:r>
              <a:rPr lang="en-US" sz="900" dirty="0" smtClean="0"/>
              <a:t>6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ENGINEERING CONFERENCE</a:t>
            </a:r>
            <a:endParaRPr lang="en-US" sz="9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931545"/>
            <a:ext cx="830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US" sz="24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Impacts of Climate Change</a:t>
            </a: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10july28R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9" y="3566340"/>
            <a:ext cx="3474482" cy="2605860"/>
          </a:xfrm>
          <a:prstGeom prst="rect">
            <a:avLst/>
          </a:prstGeom>
        </p:spPr>
      </p:pic>
      <p:pic>
        <p:nvPicPr>
          <p:cNvPr id="8" name="Picture 4" descr="E:\Latha\10july22hou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3518" y="3564741"/>
            <a:ext cx="3452282" cy="2589212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3400" y="1117600"/>
            <a:ext cx="8077200" cy="2193141"/>
          </a:xfrm>
        </p:spPr>
        <p:txBody>
          <a:bodyPr>
            <a:normAutofit fontScale="25000" lnSpcReduction="20000"/>
          </a:bodyPr>
          <a:lstStyle/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9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Impacts of Climate Change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9600" b="1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latin typeface="+mj-lt"/>
              <a:ea typeface="+mj-ea"/>
              <a:cs typeface="+mj-cs"/>
            </a:endParaRPr>
          </a:p>
          <a:p>
            <a:pPr marL="514350" indent="-514350">
              <a:buNone/>
            </a:pP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Times New Roman" pitchFamily="18" charset="0"/>
              </a:rPr>
              <a:t>-	</a:t>
            </a: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Drying of Water sources </a:t>
            </a:r>
            <a:r>
              <a:rPr lang="en-US" sz="9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e.g</a:t>
            </a: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9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Mongar</a:t>
            </a: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&amp; </a:t>
            </a:r>
            <a:r>
              <a:rPr lang="en-US" sz="9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Damphu</a:t>
            </a: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in </a:t>
            </a:r>
            <a:r>
              <a:rPr lang="en-US" sz="9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Tsirang</a:t>
            </a: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(are severely hit).</a:t>
            </a:r>
          </a:p>
          <a:p>
            <a:pPr marL="514350" indent="-514350">
              <a:buFontTx/>
              <a:buChar char="-"/>
            </a:pPr>
            <a:endParaRPr lang="en-US" sz="96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en-US" sz="9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-	Land slides, Flash floods and storms because of intense and extreme weather events.</a:t>
            </a:r>
          </a:p>
          <a:p>
            <a:pPr marL="514350" indent="-514350">
              <a:buFontTx/>
              <a:buChar char="-"/>
            </a:pPr>
            <a:endParaRPr lang="en-US" sz="74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en-US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pPr marL="514350" indent="-514350">
              <a:buNone/>
            </a:pPr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209800" y="6416675"/>
            <a:ext cx="3733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URBAN PLANNING &amp; DEVELOPMENT DIVISION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0800" y="6416675"/>
            <a:ext cx="2209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 smtClean="0"/>
              <a:t>6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ENGINEERING CONFERENCE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93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Climate Impact Issues &amp; Challenges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908720"/>
            <a:ext cx="8521700" cy="5832648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Bhutan Vision Doc 2020: A Vision for Peace, Prosperity and Happiness. 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600" b="1" dirty="0">
                <a:solidFill>
                  <a:schemeClr val="bg1"/>
                </a:solidFill>
              </a:rPr>
              <a:t>Strategy for Gross National Happiness 2010. </a:t>
            </a: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600" b="1" u="sng" dirty="0">
                <a:solidFill>
                  <a:schemeClr val="tx1"/>
                </a:solidFill>
              </a:rPr>
              <a:t>National Human Settlement </a:t>
            </a:r>
            <a:r>
              <a:rPr lang="en-US" sz="2600" b="1" u="sng" dirty="0" smtClean="0">
                <a:solidFill>
                  <a:schemeClr val="tx1"/>
                </a:solidFill>
              </a:rPr>
              <a:t>Policy (NHSP)</a:t>
            </a:r>
            <a:endParaRPr lang="en-US" sz="2600" b="1" u="sng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600" b="1" dirty="0">
                <a:solidFill>
                  <a:schemeClr val="bg1"/>
                </a:solidFill>
              </a:rPr>
              <a:t>Comprehensive National Development Plan </a:t>
            </a:r>
            <a:r>
              <a:rPr lang="en-US" sz="2600" b="1" dirty="0" smtClean="0">
                <a:solidFill>
                  <a:schemeClr val="bg1"/>
                </a:solidFill>
              </a:rPr>
              <a:t>(CNDP - </a:t>
            </a:r>
            <a:r>
              <a:rPr lang="en-US" sz="2600" i="1" dirty="0" smtClean="0">
                <a:solidFill>
                  <a:schemeClr val="bg1"/>
                </a:solidFill>
              </a:rPr>
              <a:t>Under </a:t>
            </a:r>
            <a:r>
              <a:rPr lang="en-US" sz="2600" i="1" dirty="0">
                <a:solidFill>
                  <a:schemeClr val="bg1"/>
                </a:solidFill>
              </a:rPr>
              <a:t>preparation</a:t>
            </a:r>
            <a:r>
              <a:rPr lang="en-US" sz="2600" b="1" dirty="0" smtClean="0">
                <a:solidFill>
                  <a:schemeClr val="bg1"/>
                </a:solidFill>
              </a:rPr>
              <a:t>)</a:t>
            </a:r>
            <a:endParaRPr lang="en-US" sz="2600" b="1" u="sng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600" b="1" u="sng" dirty="0" smtClean="0">
                <a:solidFill>
                  <a:schemeClr val="tx1"/>
                </a:solidFill>
              </a:rPr>
              <a:t>Bhutan National Urbanization Strategy (BNUS </a:t>
            </a:r>
            <a:r>
              <a:rPr lang="en-US" sz="2800" b="1" u="sng" dirty="0" smtClean="0">
                <a:solidFill>
                  <a:schemeClr val="tx1"/>
                </a:solidFill>
              </a:rPr>
              <a:t>2008</a:t>
            </a:r>
            <a:r>
              <a:rPr lang="en-US" sz="2600" b="1" u="sng" dirty="0" smtClean="0">
                <a:solidFill>
                  <a:schemeClr val="tx1"/>
                </a:solidFill>
              </a:rPr>
              <a:t>)</a:t>
            </a:r>
            <a:r>
              <a:rPr lang="en-US" sz="2600" b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National Human Settlement Strategy.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u"/>
            </a:pPr>
            <a:r>
              <a:rPr lang="en-US" sz="2400" b="1" dirty="0" smtClean="0">
                <a:solidFill>
                  <a:schemeClr val="tx1"/>
                </a:solidFill>
              </a:rPr>
              <a:t>….</a:t>
            </a:r>
            <a:r>
              <a:rPr lang="en-US" sz="2400" b="1" i="1" dirty="0" smtClean="0">
                <a:solidFill>
                  <a:schemeClr val="tx1"/>
                </a:solidFill>
              </a:rPr>
              <a:t>all these policies aim to promote Settlements that are </a:t>
            </a:r>
            <a:r>
              <a:rPr lang="en-US" sz="2400" b="1" i="1" u="sng" dirty="0" smtClean="0">
                <a:solidFill>
                  <a:schemeClr val="tx1"/>
                </a:solidFill>
              </a:rPr>
              <a:t>Environmentally Sustainable</a:t>
            </a:r>
            <a:r>
              <a:rPr lang="en-US" sz="2400" b="1" i="1" dirty="0" smtClean="0">
                <a:solidFill>
                  <a:schemeClr val="tx1"/>
                </a:solidFill>
              </a:rPr>
              <a:t>, </a:t>
            </a:r>
            <a:r>
              <a:rPr lang="en-US" sz="2400" b="1" i="1" u="sng" dirty="0" smtClean="0">
                <a:solidFill>
                  <a:schemeClr val="tx1"/>
                </a:solidFill>
              </a:rPr>
              <a:t>Culturally Vibrant</a:t>
            </a:r>
            <a:r>
              <a:rPr lang="en-US" sz="2400" b="1" i="1" dirty="0" smtClean="0">
                <a:solidFill>
                  <a:schemeClr val="tx1"/>
                </a:solidFill>
              </a:rPr>
              <a:t>, </a:t>
            </a:r>
            <a:r>
              <a:rPr lang="en-US" sz="2400" b="1" i="1" u="sng" dirty="0" smtClean="0">
                <a:solidFill>
                  <a:schemeClr val="tx1"/>
                </a:solidFill>
              </a:rPr>
              <a:t>Economically Strong</a:t>
            </a:r>
            <a:r>
              <a:rPr lang="en-US" sz="2400" b="1" i="1" dirty="0" smtClean="0">
                <a:solidFill>
                  <a:schemeClr val="tx1"/>
                </a:solidFill>
              </a:rPr>
              <a:t>, and </a:t>
            </a:r>
            <a:r>
              <a:rPr lang="en-US" sz="2400" b="1" i="1" u="sng" dirty="0" smtClean="0">
                <a:solidFill>
                  <a:schemeClr val="tx1"/>
                </a:solidFill>
              </a:rPr>
              <a:t>Highly Livable</a:t>
            </a:r>
            <a:r>
              <a:rPr lang="en-US" sz="2400" b="1" i="1" dirty="0" smtClean="0">
                <a:solidFill>
                  <a:schemeClr val="tx1"/>
                </a:solidFill>
              </a:rPr>
              <a:t>.  </a:t>
            </a:r>
          </a:p>
          <a:p>
            <a:pPr marL="457200" indent="-457200" algn="l">
              <a:buFont typeface="Arial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8096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Policies  and  Strategies 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a balanced approach to sustainable urban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52527"/>
            <a:ext cx="8622604" cy="5438774"/>
          </a:xfrm>
        </p:spPr>
        <p:txBody>
          <a:bodyPr>
            <a:normAutofit lnSpcReduction="10000"/>
          </a:bodyPr>
          <a:lstStyle/>
          <a:p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Of the few Policies the NHSP, broadly covers both Urban and Rural settlements. And it was </a:t>
            </a:r>
            <a:r>
              <a:rPr lang="en-US" sz="2400" b="1" dirty="0">
                <a:solidFill>
                  <a:schemeClr val="bg1"/>
                </a:solidFill>
              </a:rPr>
              <a:t>envisaged </a:t>
            </a:r>
            <a:r>
              <a:rPr lang="en-US" sz="2400" b="1" dirty="0" smtClean="0">
                <a:solidFill>
                  <a:schemeClr val="bg1"/>
                </a:solidFill>
              </a:rPr>
              <a:t>that by </a:t>
            </a:r>
            <a:r>
              <a:rPr lang="en-US" sz="2400" b="1" dirty="0">
                <a:solidFill>
                  <a:schemeClr val="bg1"/>
                </a:solidFill>
              </a:rPr>
              <a:t>2020, Bhutan would be 50% U</a:t>
            </a:r>
            <a:r>
              <a:rPr lang="en-US" sz="2400" b="1" dirty="0" smtClean="0">
                <a:solidFill>
                  <a:schemeClr val="bg1"/>
                </a:solidFill>
              </a:rPr>
              <a:t>rbanized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 smtClean="0"/>
          </a:p>
          <a:p>
            <a:r>
              <a:rPr lang="en-US" sz="3200" b="1" u="sng" dirty="0" smtClean="0">
                <a:solidFill>
                  <a:schemeClr val="bg1"/>
                </a:solidFill>
              </a:rPr>
              <a:t>Vision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Development of Highly Live-able Human Settlement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 smtClean="0"/>
          </a:p>
          <a:p>
            <a:r>
              <a:rPr lang="en-US" sz="3200" b="1" u="sng" dirty="0" smtClean="0">
                <a:solidFill>
                  <a:schemeClr val="bg1"/>
                </a:solidFill>
              </a:rPr>
              <a:t>Mission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To provide a framework for Planning and Development of Environmentally </a:t>
            </a:r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ustainable, Culturally and Economically vibrant and Disaster </a:t>
            </a:r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</a:rPr>
              <a:t>esilient </a:t>
            </a:r>
            <a:r>
              <a:rPr lang="en-US" sz="2400" b="1" dirty="0">
                <a:solidFill>
                  <a:schemeClr val="bg1"/>
                </a:solidFill>
              </a:rPr>
              <a:t>H</a:t>
            </a:r>
            <a:r>
              <a:rPr lang="en-US" sz="2400" b="1" dirty="0" smtClean="0">
                <a:solidFill>
                  <a:schemeClr val="bg1"/>
                </a:solidFill>
              </a:rPr>
              <a:t>uman </a:t>
            </a:r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ettlements.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30176"/>
            <a:ext cx="8531225" cy="83185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National Human Settlement Policy  (NHSP)</a:t>
            </a:r>
            <a:endParaRPr lang="en-US" sz="31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1076325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6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02700" cy="10541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600" dirty="0" smtClean="0"/>
              <a:t>Towards a Balanced Approach to Sustainable Urban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1244600"/>
            <a:ext cx="8547100" cy="5613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Strategy to Balance Urbanization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Human Settlement Strategy to focus on Regional </a:t>
            </a:r>
            <a:r>
              <a:rPr lang="en-US" sz="2400" dirty="0"/>
              <a:t>G</a:t>
            </a:r>
            <a:r>
              <a:rPr lang="en-US" sz="2400" dirty="0" smtClean="0"/>
              <a:t>rowth </a:t>
            </a:r>
            <a:r>
              <a:rPr lang="en-US" sz="2400" dirty="0"/>
              <a:t>P</a:t>
            </a:r>
            <a:r>
              <a:rPr lang="en-US" sz="2400" dirty="0" smtClean="0"/>
              <a:t>olicy.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400" dirty="0" smtClean="0"/>
              <a:t>       - The Bhutan National Urbanization Strategy (BNUS)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Policies therefore adopted to respond to economic compulsion that give rise to rapid rural-urban migration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Focus on expansion of existing centers vice creation of new &amp; provide basic live-able requirements 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BNUS looks into improving quality of urban design and planning – with critical focus on comprehensive land use for provision of infrastructural amenities</a:t>
            </a:r>
          </a:p>
        </p:txBody>
      </p:sp>
    </p:spTree>
    <p:extLst>
      <p:ext uri="{BB962C8B-B14F-4D97-AF65-F5344CB8AC3E}">
        <p14:creationId xmlns:p14="http://schemas.microsoft.com/office/powerpoint/2010/main" val="30099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" y="127000"/>
            <a:ext cx="8750300" cy="812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Continued – </a:t>
            </a:r>
            <a:r>
              <a:rPr lang="en-US" sz="3200" dirty="0" smtClean="0"/>
              <a:t>Strategy to balanced Urbanization 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939800"/>
            <a:ext cx="8521700" cy="5816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Specific </a:t>
            </a:r>
            <a:r>
              <a:rPr lang="en-US" sz="2400" dirty="0"/>
              <a:t>regulations </a:t>
            </a:r>
            <a:r>
              <a:rPr lang="en-US" sz="2400" dirty="0" smtClean="0"/>
              <a:t>to capture </a:t>
            </a:r>
            <a:r>
              <a:rPr lang="en-US" sz="2400" dirty="0" err="1"/>
              <a:t>P</a:t>
            </a:r>
            <a:r>
              <a:rPr lang="en-US" sz="2400" dirty="0" err="1" smtClean="0"/>
              <a:t>eri</a:t>
            </a:r>
            <a:r>
              <a:rPr lang="en-US" sz="2400" dirty="0"/>
              <a:t>-urban and </a:t>
            </a:r>
            <a:r>
              <a:rPr lang="en-US" sz="2400" dirty="0" smtClean="0"/>
              <a:t>Semi</a:t>
            </a:r>
            <a:r>
              <a:rPr lang="en-US" sz="2400" dirty="0"/>
              <a:t>-urban areas which are fast transitioning from rural to urban character</a:t>
            </a:r>
          </a:p>
          <a:p>
            <a:pPr marL="622300" lvl="1" indent="-622300">
              <a:lnSpc>
                <a:spcPct val="13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400" dirty="0" smtClean="0"/>
              <a:t>	</a:t>
            </a:r>
            <a:r>
              <a:rPr lang="en-US" dirty="0" smtClean="0"/>
              <a:t>[</a:t>
            </a:r>
            <a:r>
              <a:rPr lang="en-US" sz="2200" dirty="0" smtClean="0"/>
              <a:t>generally the </a:t>
            </a:r>
            <a:r>
              <a:rPr lang="en-US" sz="2200" dirty="0"/>
              <a:t>f</a:t>
            </a:r>
            <a:r>
              <a:rPr lang="en-US" sz="2200" dirty="0" smtClean="0"/>
              <a:t>ast </a:t>
            </a:r>
            <a:r>
              <a:rPr lang="en-US" sz="2200" dirty="0"/>
              <a:t>growing areas </a:t>
            </a:r>
            <a:r>
              <a:rPr lang="en-US" sz="2200" dirty="0" smtClean="0"/>
              <a:t>–do not get adequate basic amenities and services such as water supply, electricity and road accessibility let alone the more urban comforts of</a:t>
            </a:r>
            <a:r>
              <a:rPr lang="en-US" sz="2200" dirty="0"/>
              <a:t> </a:t>
            </a:r>
            <a:r>
              <a:rPr lang="en-US" sz="2200" dirty="0" smtClean="0"/>
              <a:t>leisure </a:t>
            </a:r>
            <a:r>
              <a:rPr lang="en-US" sz="2200" dirty="0"/>
              <a:t>spaces, pedestrian walkways, differently abled </a:t>
            </a:r>
            <a:r>
              <a:rPr lang="en-US" sz="2200" dirty="0" smtClean="0"/>
              <a:t>needs]</a:t>
            </a:r>
            <a:endParaRPr lang="en-US" sz="2200" dirty="0"/>
          </a:p>
          <a:p>
            <a:pPr marL="365760" lvl="1" indent="0">
              <a:buNone/>
            </a:pPr>
            <a:endParaRPr lang="en-US" sz="22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Put in place (where necessary) / adopt available (if any) legislation and national strategies </a:t>
            </a:r>
          </a:p>
          <a:p>
            <a:pPr marL="45720" indent="0">
              <a:buNone/>
            </a:pPr>
            <a:endParaRPr lang="en-US" sz="24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Strengthen institutional and legal framework for promotion of inclusive and participatory system of planning and development of a live-able human settlements</a:t>
            </a:r>
          </a:p>
          <a:p>
            <a:pP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19685"/>
            <a:ext cx="8229600" cy="52923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266700" lvl="1" indent="-266700">
              <a:buFont typeface="Wingdings" charset="2"/>
              <a:buChar char="u"/>
            </a:pPr>
            <a:r>
              <a:rPr lang="en-US" dirty="0" smtClean="0"/>
              <a:t>Education and Health infrastructure taken closer to rural population; Rural Connectivity enhanced</a:t>
            </a:r>
          </a:p>
          <a:p>
            <a:pPr marL="266700" lvl="1" indent="-266700">
              <a:buFont typeface="Wingdings" charset="2"/>
              <a:buChar char="u"/>
            </a:pPr>
            <a:endParaRPr lang="en-US" dirty="0"/>
          </a:p>
          <a:p>
            <a:pPr marL="266700" lvl="1" indent="-266700">
              <a:buFont typeface="Wingdings" charset="2"/>
              <a:buChar char="u"/>
            </a:pPr>
            <a:r>
              <a:rPr lang="en-US" dirty="0" smtClean="0"/>
              <a:t>To allow income generation efforts were made to modernize the agriculture and horticultural sector</a:t>
            </a:r>
          </a:p>
          <a:p>
            <a:pPr marL="266700" lvl="1" indent="-266700">
              <a:buFont typeface="Wingdings" charset="2"/>
              <a:buChar char="u"/>
            </a:pPr>
            <a:endParaRPr lang="en-US" dirty="0"/>
          </a:p>
          <a:p>
            <a:pPr marL="266700" lvl="1" indent="-266700">
              <a:buFont typeface="Wingdings" charset="2"/>
              <a:buChar char="u"/>
            </a:pPr>
            <a:r>
              <a:rPr lang="en-US" dirty="0" smtClean="0"/>
              <a:t>In terms of settlement Bhutan declared autonomous municipalities and satellite towns in each of twenty districts</a:t>
            </a:r>
          </a:p>
          <a:p>
            <a:pPr marL="266700" lvl="1" indent="-266700">
              <a:buFont typeface="Wingdings" charset="2"/>
              <a:buChar char="u"/>
            </a:pPr>
            <a:endParaRPr lang="en-US" dirty="0"/>
          </a:p>
          <a:p>
            <a:pPr marL="266700" lvl="1" indent="-266700">
              <a:buFont typeface="Wingdings" charset="2"/>
              <a:buChar char="u"/>
            </a:pPr>
            <a:r>
              <a:rPr lang="en-US" dirty="0" smtClean="0"/>
              <a:t>Two </a:t>
            </a:r>
            <a:r>
              <a:rPr lang="en-US" dirty="0"/>
              <a:t>R</a:t>
            </a:r>
            <a:r>
              <a:rPr lang="en-US" dirty="0" smtClean="0"/>
              <a:t>egional Hubs – address issues of R-U migration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200" y="266700"/>
            <a:ext cx="8686800" cy="155298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To address </a:t>
            </a:r>
            <a:r>
              <a:rPr lang="en-US" sz="3100" b="1" dirty="0" smtClean="0"/>
              <a:t>Rural –Urban Migration, </a:t>
            </a:r>
            <a:r>
              <a:rPr lang="en-US" sz="3200" b="1" dirty="0"/>
              <a:t>E</a:t>
            </a:r>
            <a:r>
              <a:rPr lang="en-US" sz="3200" b="1" dirty="0" smtClean="0"/>
              <a:t>fforts </a:t>
            </a:r>
            <a:r>
              <a:rPr lang="en-US" sz="3200" b="1" dirty="0"/>
              <a:t>are made by agencies to provide basic infrastructure and associated services in rural </a:t>
            </a:r>
            <a:r>
              <a:rPr lang="en-US" sz="3200" b="1" dirty="0" smtClean="0"/>
              <a:t>settlements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19699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317625"/>
            <a:ext cx="8541072" cy="5235575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u"/>
            </a:pPr>
            <a:r>
              <a:rPr lang="en-US" b="1" dirty="0" smtClean="0">
                <a:solidFill>
                  <a:schemeClr val="bg1"/>
                </a:solidFill>
              </a:rPr>
              <a:t>Balanced Regional Development by identifying regional growth centers in the eastern and central regions of the country.</a:t>
            </a:r>
          </a:p>
          <a:p>
            <a:pPr algn="just">
              <a:buFont typeface="Wingdings" charset="2"/>
              <a:buChar char="u"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/>
              <a:t>Rural-Urban Integration.</a:t>
            </a:r>
          </a:p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>
                <a:solidFill>
                  <a:schemeClr val="bg1"/>
                </a:solidFill>
              </a:rPr>
              <a:t>National Urban System: Hierarchy of urban settlements forming spatial framework through network of cities, towns and village centers.</a:t>
            </a:r>
          </a:p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/>
              <a:t> Financial priorities to the regional centers.</a:t>
            </a:r>
          </a:p>
          <a:p>
            <a:pPr marL="0" indent="0" algn="just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400050"/>
            <a:ext cx="8724900" cy="7334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Bhutan National Urbanization Strategies (BNUS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-2008)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1076325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031875"/>
            <a:ext cx="8541072" cy="5765800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>
                <a:solidFill>
                  <a:schemeClr val="bg1"/>
                </a:solidFill>
              </a:rPr>
              <a:t>Enforcement of Environmental Protection Policies.</a:t>
            </a:r>
          </a:p>
          <a:p>
            <a:pPr marL="0" indent="0" algn="just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           (Benefits of Farmers and Communities are not compromised)</a:t>
            </a:r>
          </a:p>
          <a:p>
            <a:pPr algn="just">
              <a:buFont typeface="Wingdings" charset="2"/>
              <a:buChar char="u"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/>
              <a:t>Preservation of Culture and Heritage. 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(Two towns </a:t>
            </a:r>
            <a:r>
              <a:rPr lang="en-US" sz="2000" b="1" dirty="0" err="1" smtClean="0">
                <a:solidFill>
                  <a:schemeClr val="bg1"/>
                </a:solidFill>
              </a:rPr>
              <a:t>viz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Bumtha</a:t>
            </a:r>
            <a:r>
              <a:rPr lang="en-US" sz="2000" b="1" dirty="0" smtClean="0">
                <a:solidFill>
                  <a:schemeClr val="bg1"/>
                </a:solidFill>
              </a:rPr>
              <a:t> and </a:t>
            </a:r>
            <a:r>
              <a:rPr lang="en-US" sz="2000" b="1" dirty="0" err="1" smtClean="0">
                <a:solidFill>
                  <a:schemeClr val="bg1"/>
                </a:solidFill>
              </a:rPr>
              <a:t>Trashi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Yangtse</a:t>
            </a:r>
            <a:r>
              <a:rPr lang="en-US" sz="2000" b="1" dirty="0" smtClean="0">
                <a:solidFill>
                  <a:schemeClr val="bg1"/>
                </a:solidFill>
              </a:rPr>
              <a:t> to be 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      maintained as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Unique Heritage towns)</a:t>
            </a:r>
          </a:p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>
                <a:solidFill>
                  <a:schemeClr val="bg1"/>
                </a:solidFill>
              </a:rPr>
              <a:t>Institutionalizing Community Participation in Urban Planning and Development.</a:t>
            </a:r>
          </a:p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u"/>
            </a:pPr>
            <a:r>
              <a:rPr lang="en-US" b="1" dirty="0" smtClean="0"/>
              <a:t>Institutional and Capacity Building.</a:t>
            </a:r>
          </a:p>
          <a:p>
            <a:pPr algn="just">
              <a:buFont typeface="Wingdings" charset="2"/>
              <a:buChar char="u"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52400"/>
            <a:ext cx="8724900" cy="7334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BNUS 2008</a:t>
            </a:r>
            <a:r>
              <a:rPr lang="en-US" sz="2400" b="1" dirty="0" smtClean="0">
                <a:solidFill>
                  <a:srgbClr val="002060"/>
                </a:solidFill>
              </a:rPr>
              <a:t>…</a:t>
            </a:r>
            <a:r>
              <a:rPr lang="en-US" sz="2400" b="1" dirty="0" err="1" smtClean="0">
                <a:solidFill>
                  <a:srgbClr val="002060"/>
                </a:solidFill>
              </a:rPr>
              <a:t>contd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8382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1190625"/>
            <a:ext cx="8521700" cy="55245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Thromde (Municipality) as a Local Government by Local Government Act 2009.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Declaration of 20 District Municipalities and 20 Satellite towns. 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Municipal Finance Policy in place to improve financial autonomy of the Municipalities.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8096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INTERVENTIONS: Legislations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a balanced approach to sustainable urban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599" y="28575"/>
            <a:ext cx="8550275" cy="8096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Glimpse about Bhutan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5600" y="8382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7" name="Picture 7" descr="http://media1.picsearch.com/is?jLHpbkTAOivLgGMEj7p3jv9JpUntQsZFqo4zMdqkx14&amp;height=3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838200"/>
            <a:ext cx="8661400" cy="6019800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4110037" y="4229099"/>
            <a:ext cx="314325" cy="333375"/>
          </a:xfrm>
          <a:prstGeom prst="ellipse">
            <a:avLst/>
          </a:prstGeom>
          <a:noFill/>
          <a:ln w="730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9" name="Picture 9" descr="http://media5.picsearch.com/is?xYVQdTCerEseRZxuWv2BQYIIsip0xRVCsDSV0THhGC8&amp;height=1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2347150"/>
            <a:ext cx="3302000" cy="188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990600"/>
            <a:ext cx="8191500" cy="5750768"/>
          </a:xfrm>
        </p:spPr>
        <p:txBody>
          <a:bodyPr>
            <a:noAutofit/>
          </a:bodyPr>
          <a:lstStyle/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Spatial Planning Act completed and is due for submission to Cabinet for endorsement and for onward submission to Parliament.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Mandatory requirement to carry out SEA (Strategic Environmental Assessment) and EIA (Environmental Impact Assessment) for major projects.</a:t>
            </a:r>
          </a:p>
          <a:p>
            <a:pPr marL="457200" indent="-457200" algn="just"/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Low Emission Development Strategy for Urban and Rural Areas of Bhutan </a:t>
            </a:r>
          </a:p>
          <a:p>
            <a:pPr marL="457200" indent="-457200" algn="just"/>
            <a:r>
              <a:rPr lang="en-US" sz="2600" b="1" u="sng" dirty="0" smtClean="0">
                <a:solidFill>
                  <a:schemeClr val="bg1"/>
                </a:solidFill>
              </a:rPr>
              <a:t> </a:t>
            </a: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809625"/>
          </a:xfrm>
        </p:spPr>
        <p:txBody>
          <a:bodyPr>
            <a:normAutofit fontScale="90000"/>
          </a:bodyPr>
          <a:lstStyle/>
          <a:p>
            <a:r>
              <a:rPr lang="en-US" sz="2200" b="1" dirty="0" err="1" smtClean="0">
                <a:solidFill>
                  <a:srgbClr val="002060"/>
                </a:solidFill>
              </a:rPr>
              <a:t>Contd</a:t>
            </a:r>
            <a:r>
              <a:rPr lang="en-US" sz="2200" b="1" dirty="0" smtClean="0">
                <a:solidFill>
                  <a:srgbClr val="002060"/>
                </a:solidFill>
              </a:rPr>
              <a:t>…</a:t>
            </a:r>
            <a:r>
              <a:rPr lang="en-US" sz="3600" b="1" dirty="0" smtClean="0">
                <a:solidFill>
                  <a:srgbClr val="002060"/>
                </a:solidFill>
              </a:rPr>
              <a:t>INTERVENTIONS: Legislations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a balanced approach to sustainable urban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550400" y="317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174" y="1384300"/>
            <a:ext cx="8315326" cy="40767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algn="just"/>
            <a:endParaRPr lang="en-US" sz="2600" b="1" dirty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Revision of Land Pooling/Land Readjustment Regulations to address the emerging trends of urban planning and its implementation completed.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Revision of Building Regulations completed.</a:t>
            </a:r>
          </a:p>
          <a:p>
            <a:pPr marL="457200" indent="-457200" algn="just"/>
            <a:endParaRPr lang="en-US" sz="26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1212850"/>
          </a:xfrm>
        </p:spPr>
        <p:txBody>
          <a:bodyPr>
            <a:normAutofit/>
          </a:bodyPr>
          <a:lstStyle/>
          <a:p>
            <a:r>
              <a:rPr lang="en-US" sz="2200" b="1" dirty="0" err="1" smtClean="0">
                <a:solidFill>
                  <a:srgbClr val="002060"/>
                </a:solidFill>
              </a:rPr>
              <a:t>Contd</a:t>
            </a:r>
            <a:r>
              <a:rPr lang="en-US" sz="2200" b="1" dirty="0" smtClean="0">
                <a:solidFill>
                  <a:srgbClr val="002060"/>
                </a:solidFill>
              </a:rPr>
              <a:t>…</a:t>
            </a:r>
            <a:r>
              <a:rPr lang="en-US" sz="3600" b="1" dirty="0" smtClean="0">
                <a:solidFill>
                  <a:srgbClr val="002060"/>
                </a:solidFill>
              </a:rPr>
              <a:t>INTERVENTIONS: Legislations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a balanced approach to sustainable urban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4174" y="15113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1209675"/>
            <a:ext cx="8521700" cy="54864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Three Tier Spatial Planning Frame Work: National, Regional and Local Spatial Plans.</a:t>
            </a:r>
          </a:p>
          <a:p>
            <a:pPr algn="just"/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Incentives for Protected Zones issued as Directives by the Government to implement areas such as </a:t>
            </a:r>
          </a:p>
          <a:p>
            <a:pPr marL="914400" lvl="1" indent="-457200" algn="just">
              <a:buFont typeface="Wingdings" charset="2"/>
              <a:buChar char="u"/>
            </a:pPr>
            <a:r>
              <a:rPr lang="en-US" sz="2800" b="1" dirty="0" smtClean="0">
                <a:solidFill>
                  <a:schemeClr val="tx1"/>
                </a:solidFill>
              </a:rPr>
              <a:t>river buffer, open spaces, Environmentally Sensitive areas, buffer for culture and heritage structures etc identified in the urban development plans.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8096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INTERVENTIONS: Planning &amp; Development 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 a  balanced  approach  to  sustainable  urban 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990600"/>
            <a:ext cx="8521700" cy="1552575"/>
          </a:xfrm>
        </p:spPr>
        <p:txBody>
          <a:bodyPr>
            <a:noAutofit/>
          </a:bodyPr>
          <a:lstStyle/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bg1"/>
                </a:solidFill>
              </a:rPr>
              <a:t>Establishment of Planning Process to ensure proper planning and informed decision making.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809625"/>
          </a:xfrm>
        </p:spPr>
        <p:txBody>
          <a:bodyPr>
            <a:normAutofit fontScale="90000"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Contd</a:t>
            </a:r>
            <a:r>
              <a:rPr lang="en-US" sz="2000" b="1" dirty="0" smtClean="0">
                <a:solidFill>
                  <a:srgbClr val="002060"/>
                </a:solidFill>
              </a:rPr>
              <a:t>…</a:t>
            </a:r>
            <a:r>
              <a:rPr lang="en-US" sz="3300" b="1" dirty="0" smtClean="0">
                <a:solidFill>
                  <a:srgbClr val="002060"/>
                </a:solidFill>
              </a:rPr>
              <a:t>INTERVENTIONS: Planning &amp; Development 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 a  balanced  approach  to  sustainable  urban 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4" name="Picture 4" descr="C:\Users\user\Desktop\Planning process.jpg"/>
          <p:cNvPicPr>
            <a:picLocks noChangeAspect="1" noChangeArrowheads="1"/>
          </p:cNvPicPr>
          <p:nvPr/>
        </p:nvPicPr>
        <p:blipFill>
          <a:blip r:embed="rId2"/>
          <a:srcRect l="2492" t="21250" b="14444"/>
          <a:stretch>
            <a:fillRect/>
          </a:stretch>
        </p:blipFill>
        <p:spPr bwMode="auto">
          <a:xfrm>
            <a:off x="298450" y="2286000"/>
            <a:ext cx="8653929" cy="4410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1917700"/>
            <a:ext cx="8521700" cy="4823667"/>
          </a:xfrm>
        </p:spPr>
        <p:txBody>
          <a:bodyPr>
            <a:noAutofit/>
          </a:bodyPr>
          <a:lstStyle/>
          <a:p>
            <a:pPr algn="just"/>
            <a:endParaRPr lang="en-US" sz="2600" b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Preparation of TWO Valley Development Plans integrating Rural and Urban Areas which are under implementation. 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(Sharing of resources and facilitating rural and urban authorities to work together)</a:t>
            </a:r>
          </a:p>
          <a:p>
            <a:pPr marL="457200" indent="-457200" algn="just">
              <a:buFont typeface="Wingdings" charset="2"/>
              <a:buChar char="u"/>
            </a:pPr>
            <a:endParaRPr lang="en-US" sz="26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charset="2"/>
              <a:buChar char="u"/>
            </a:pPr>
            <a:r>
              <a:rPr lang="en-US" sz="2600" b="1" dirty="0" smtClean="0">
                <a:solidFill>
                  <a:schemeClr val="tx1"/>
                </a:solidFill>
              </a:rPr>
              <a:t>Two </a:t>
            </a:r>
            <a:r>
              <a:rPr lang="en-US" sz="2600" b="1" dirty="0">
                <a:solidFill>
                  <a:schemeClr val="tx1"/>
                </a:solidFill>
              </a:rPr>
              <a:t>R</a:t>
            </a:r>
            <a:r>
              <a:rPr lang="en-US" sz="2600" b="1" dirty="0" smtClean="0">
                <a:solidFill>
                  <a:schemeClr val="tx1"/>
                </a:solidFill>
              </a:rPr>
              <a:t>egional Hubs (Education hub in East and Commercial Hub in central South)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174" y="355601"/>
            <a:ext cx="8521700" cy="14351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Contd</a:t>
            </a:r>
            <a:r>
              <a:rPr lang="en-US" sz="2000" b="1" dirty="0" smtClean="0">
                <a:solidFill>
                  <a:srgbClr val="002060"/>
                </a:solidFill>
              </a:rPr>
              <a:t>…</a:t>
            </a:r>
            <a:r>
              <a:rPr lang="en-US" sz="3300" b="1" dirty="0" smtClean="0">
                <a:solidFill>
                  <a:srgbClr val="002060"/>
                </a:solidFill>
              </a:rPr>
              <a:t>INTERVENTIONS: Planning &amp; Development 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 a  balanced  approach  to  sustainable  urban 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1450"/>
            <a:ext cx="8521700" cy="809625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Paro</a:t>
            </a:r>
            <a:r>
              <a:rPr lang="en-US" sz="3600" b="1" dirty="0" smtClean="0">
                <a:solidFill>
                  <a:srgbClr val="002060"/>
                </a:solidFill>
              </a:rPr>
              <a:t> Valley Development Plan</a:t>
            </a: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5426"/>
                </a:solidFill>
              </a:rPr>
              <a:t>Towards  a  balanced  approach  to  sustainable  urban  development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990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0" y="1149350"/>
            <a:ext cx="9144000" cy="5168900"/>
            <a:chOff x="0" y="1149350"/>
            <a:chExt cx="9144000" cy="5168900"/>
          </a:xfrm>
        </p:grpSpPr>
        <p:pic>
          <p:nvPicPr>
            <p:cNvPr id="24579" name="Picture 3" descr="C:\Users\user\AppData\Local\Temp\22424202_1447886935298476_3448291417084904495_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49350"/>
              <a:ext cx="9144000" cy="5168900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4067944" y="3429000"/>
              <a:ext cx="0" cy="12668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28600" y="3429000"/>
              <a:ext cx="0" cy="12668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658225" y="3429000"/>
              <a:ext cx="0" cy="1834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28600" y="3667125"/>
              <a:ext cx="383934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067944" y="3667125"/>
              <a:ext cx="459028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07504" y="2420888"/>
              <a:ext cx="855072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28750" y="3238500"/>
              <a:ext cx="1743075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URBAN PARO</a:t>
              </a:r>
              <a:endParaRPr lang="en-US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57850" y="3206234"/>
              <a:ext cx="1743075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RURAL PARO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62375" y="2038340"/>
              <a:ext cx="1743075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PARO VALLEY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9400" y="1657066"/>
            <a:ext cx="8585200" cy="4858033"/>
          </a:xfrm>
        </p:spPr>
        <p:txBody>
          <a:bodyPr>
            <a:normAutofit/>
          </a:bodyPr>
          <a:lstStyle/>
          <a:p>
            <a:r>
              <a:rPr lang="en-US" dirty="0" smtClean="0"/>
              <a:t>An Approach – facilitating the stakeholders and affected Landed Property Owners to Participate and own the Preparation of their Local Area Plans</a:t>
            </a:r>
          </a:p>
          <a:p>
            <a:endParaRPr lang="en-US" dirty="0"/>
          </a:p>
          <a:p>
            <a:r>
              <a:rPr lang="en-US" dirty="0" smtClean="0"/>
              <a:t>Percentage of property contribution range from 15 to 30 percent. Beyond this was found technically inefficient</a:t>
            </a:r>
          </a:p>
          <a:p>
            <a:endParaRPr lang="en-US" dirty="0"/>
          </a:p>
          <a:p>
            <a:r>
              <a:rPr lang="en-US" dirty="0" smtClean="0"/>
              <a:t>Allows spaces for provision of common basic amenities such as water supply, power &amp; sewer lines, building set backs for logistical </a:t>
            </a:r>
            <a:r>
              <a:rPr lang="en-US" dirty="0"/>
              <a:t>and emergency </a:t>
            </a:r>
            <a:r>
              <a:rPr lang="en-US" dirty="0" smtClean="0"/>
              <a:t>accessibility - for firefighters during fire accidents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5426"/>
                </a:solidFill>
              </a:rPr>
              <a:t/>
            </a:r>
            <a:br>
              <a:rPr lang="en-US" sz="3600" dirty="0" smtClean="0">
                <a:solidFill>
                  <a:srgbClr val="005426"/>
                </a:solidFill>
              </a:rPr>
            </a:br>
            <a:r>
              <a:rPr lang="en-US" sz="3600" dirty="0" smtClean="0">
                <a:solidFill>
                  <a:srgbClr val="005426"/>
                </a:solidFill>
              </a:rPr>
              <a:t/>
            </a:r>
            <a:br>
              <a:rPr lang="en-US" sz="3600" dirty="0" smtClean="0">
                <a:solidFill>
                  <a:srgbClr val="005426"/>
                </a:solidFill>
              </a:rPr>
            </a:br>
            <a:r>
              <a:rPr lang="en-US" sz="3600" dirty="0">
                <a:solidFill>
                  <a:srgbClr val="005426"/>
                </a:solidFill>
              </a:rPr>
              <a:t/>
            </a:r>
            <a:br>
              <a:rPr lang="en-US" sz="3600" dirty="0">
                <a:solidFill>
                  <a:srgbClr val="005426"/>
                </a:solidFill>
              </a:rPr>
            </a:br>
            <a:r>
              <a:rPr lang="en-US" sz="3600" dirty="0">
                <a:solidFill>
                  <a:srgbClr val="005426"/>
                </a:solidFill>
              </a:rPr>
              <a:t>Land Pooling</a:t>
            </a:r>
            <a:r>
              <a:rPr lang="en-US" sz="3600" dirty="0" smtClean="0">
                <a:solidFill>
                  <a:srgbClr val="005426"/>
                </a:solidFill>
              </a:rPr>
              <a:t/>
            </a:r>
            <a:br>
              <a:rPr lang="en-US" sz="3600" dirty="0" smtClean="0">
                <a:solidFill>
                  <a:srgbClr val="005426"/>
                </a:solidFill>
              </a:rPr>
            </a:br>
            <a:r>
              <a:rPr lang="en-US" sz="2700" b="1" dirty="0" smtClean="0">
                <a:solidFill>
                  <a:srgbClr val="005426"/>
                </a:solidFill>
              </a:rPr>
              <a:t>Towards  </a:t>
            </a:r>
            <a:r>
              <a:rPr lang="en-US" sz="2700" b="1" dirty="0">
                <a:solidFill>
                  <a:srgbClr val="005426"/>
                </a:solidFill>
              </a:rPr>
              <a:t>a  balanced  approach  to  sustainable  urban  </a:t>
            </a:r>
            <a:r>
              <a:rPr lang="en-US" sz="2700" b="1" dirty="0" smtClean="0">
                <a:solidFill>
                  <a:srgbClr val="005426"/>
                </a:solidFill>
              </a:rPr>
              <a:t>development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251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Toward a balanced approach to sustainable urban development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470900" cy="1422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005426"/>
                </a:solidFill>
              </a:rPr>
              <a:t/>
            </a:r>
            <a:br>
              <a:rPr lang="en-US" sz="3600" b="1" dirty="0" smtClean="0">
                <a:solidFill>
                  <a:srgbClr val="005426"/>
                </a:solidFill>
              </a:rPr>
            </a:br>
            <a:r>
              <a:rPr lang="en-US" sz="3600" b="1" dirty="0">
                <a:solidFill>
                  <a:srgbClr val="005426"/>
                </a:solidFill>
              </a:rPr>
              <a:t/>
            </a:r>
            <a:br>
              <a:rPr lang="en-US" sz="3600" b="1" dirty="0">
                <a:solidFill>
                  <a:srgbClr val="005426"/>
                </a:solidFill>
              </a:rPr>
            </a:br>
            <a:r>
              <a:rPr lang="en-US" sz="3600" b="1" dirty="0" smtClean="0">
                <a:solidFill>
                  <a:srgbClr val="005426"/>
                </a:solidFill>
              </a:rPr>
              <a:t/>
            </a:r>
            <a:br>
              <a:rPr lang="en-US" sz="3600" b="1" dirty="0" smtClean="0">
                <a:solidFill>
                  <a:srgbClr val="005426"/>
                </a:solidFill>
              </a:rPr>
            </a:br>
            <a:r>
              <a:rPr lang="en-US" sz="3600" b="1" dirty="0" smtClean="0">
                <a:solidFill>
                  <a:srgbClr val="005426"/>
                </a:solidFill>
              </a:rPr>
              <a:t/>
            </a:r>
            <a:br>
              <a:rPr lang="en-US" sz="3600" b="1" dirty="0" smtClean="0">
                <a:solidFill>
                  <a:srgbClr val="005426"/>
                </a:solidFill>
              </a:rPr>
            </a:br>
            <a:r>
              <a:rPr lang="en-US" sz="3600" b="1" dirty="0">
                <a:solidFill>
                  <a:srgbClr val="005426"/>
                </a:solidFill>
              </a:rPr>
              <a:t/>
            </a:r>
            <a:br>
              <a:rPr lang="en-US" sz="3600" b="1" dirty="0">
                <a:solidFill>
                  <a:srgbClr val="005426"/>
                </a:solidFill>
              </a:rPr>
            </a:br>
            <a:r>
              <a:rPr lang="en-US" sz="3600" b="1" dirty="0" smtClean="0">
                <a:solidFill>
                  <a:srgbClr val="005426"/>
                </a:solidFill>
              </a:rPr>
              <a:t/>
            </a:r>
            <a:br>
              <a:rPr lang="en-US" sz="3600" b="1" dirty="0" smtClean="0">
                <a:solidFill>
                  <a:srgbClr val="005426"/>
                </a:solidFill>
              </a:rPr>
            </a:br>
            <a:r>
              <a:rPr lang="en-US" sz="3100" b="1" dirty="0" smtClean="0">
                <a:solidFill>
                  <a:srgbClr val="005426"/>
                </a:solidFill>
              </a:rPr>
              <a:t>Towards  </a:t>
            </a:r>
            <a:r>
              <a:rPr lang="en-US" sz="3100" b="1" dirty="0">
                <a:solidFill>
                  <a:srgbClr val="005426"/>
                </a:solidFill>
              </a:rPr>
              <a:t>a  balanced  approach  to  sustainable  urban  </a:t>
            </a:r>
            <a:r>
              <a:rPr lang="en-US" sz="3100" b="1" dirty="0" smtClean="0">
                <a:solidFill>
                  <a:srgbClr val="005426"/>
                </a:solidFill>
              </a:rPr>
              <a:t>development</a:t>
            </a:r>
            <a:r>
              <a:rPr lang="en-US" sz="2000" b="1" dirty="0" smtClean="0">
                <a:solidFill>
                  <a:srgbClr val="005426"/>
                </a:solidFill>
              </a:rPr>
              <a:t/>
            </a:r>
            <a:br>
              <a:rPr lang="en-US" sz="2000" b="1" dirty="0" smtClean="0">
                <a:solidFill>
                  <a:srgbClr val="005426"/>
                </a:solidFill>
              </a:rPr>
            </a:br>
            <a:r>
              <a:rPr lang="en-US" sz="2200" b="1" dirty="0" smtClean="0">
                <a:solidFill>
                  <a:srgbClr val="002060"/>
                </a:solidFill>
              </a:rPr>
              <a:t>Planning </a:t>
            </a:r>
            <a:r>
              <a:rPr lang="en-US" sz="2200" b="1" dirty="0">
                <a:solidFill>
                  <a:srgbClr val="002060"/>
                </a:solidFill>
              </a:rPr>
              <a:t>with Land Pooling/</a:t>
            </a:r>
            <a:r>
              <a:rPr lang="en-US" sz="2200" b="1" dirty="0" smtClean="0">
                <a:solidFill>
                  <a:srgbClr val="002060"/>
                </a:solidFill>
              </a:rPr>
              <a:t>Readjustment</a:t>
            </a:r>
            <a:endParaRPr lang="en-US" sz="3600" dirty="0"/>
          </a:p>
        </p:txBody>
      </p:sp>
      <p:pic>
        <p:nvPicPr>
          <p:cNvPr id="5" name="Picture 2" descr="C:\Users\user\Desktop\LAP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8528" b="2852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7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174" y="114300"/>
            <a:ext cx="8521700" cy="1092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5426"/>
                </a:solidFill>
              </a:rPr>
              <a:t>Towards  a  balanced  approach  to  sustainable  urban  </a:t>
            </a:r>
            <a:r>
              <a:rPr lang="en-US" sz="2800" b="1" dirty="0" smtClean="0">
                <a:solidFill>
                  <a:srgbClr val="005426"/>
                </a:solidFill>
              </a:rPr>
              <a:t>development</a:t>
            </a:r>
            <a:r>
              <a:rPr lang="en-US" sz="2800" b="1" dirty="0">
                <a:solidFill>
                  <a:srgbClr val="005426"/>
                </a:solidFill>
              </a:rPr>
              <a:t> </a:t>
            </a:r>
            <a:r>
              <a:rPr lang="en-US" sz="2800" b="1" dirty="0" smtClean="0">
                <a:solidFill>
                  <a:srgbClr val="005426"/>
                </a:solidFill>
              </a:rPr>
              <a:t>(</a:t>
            </a:r>
            <a:r>
              <a:rPr lang="en-US" sz="2000" b="1" dirty="0" smtClean="0">
                <a:solidFill>
                  <a:srgbClr val="002060"/>
                </a:solidFill>
              </a:rPr>
              <a:t>Planning with Land Pooling/Readjustment)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5600" y="13716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987" name="Picture 3" descr="C:\Users\user\Desktop\LAP 1.jpg"/>
          <p:cNvPicPr>
            <a:picLocks noChangeAspect="1" noChangeArrowheads="1"/>
          </p:cNvPicPr>
          <p:nvPr/>
        </p:nvPicPr>
        <p:blipFill>
          <a:blip r:embed="rId2"/>
          <a:srcRect l="11127" t="12222" r="3274" b="3194"/>
          <a:stretch>
            <a:fillRect/>
          </a:stretch>
        </p:blipFill>
        <p:spPr bwMode="auto">
          <a:xfrm rot="16200000">
            <a:off x="1960066" y="-268785"/>
            <a:ext cx="5449291" cy="8601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52400"/>
            <a:ext cx="87630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boundary adjustment proposal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Chhado Drukpa_LapTop\Craft Village\Site plan overlay\Siteplan2.jpg"/>
          <p:cNvPicPr>
            <a:picLocks noChangeAspect="1" noChangeArrowheads="1"/>
          </p:cNvPicPr>
          <p:nvPr/>
        </p:nvPicPr>
        <p:blipFill>
          <a:blip r:embed="rId3"/>
          <a:srcRect l="8668"/>
          <a:stretch>
            <a:fillRect/>
          </a:stretch>
        </p:blipFill>
        <p:spPr bwMode="auto">
          <a:xfrm>
            <a:off x="238539" y="762000"/>
            <a:ext cx="8726613" cy="5916894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4383157" y="4996070"/>
            <a:ext cx="762000" cy="838200"/>
          </a:xfrm>
          <a:prstGeom prst="ellipse">
            <a:avLst/>
          </a:prstGeom>
          <a:solidFill>
            <a:srgbClr val="C00000">
              <a:alpha val="1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05000" y="762000"/>
            <a:ext cx="2133600" cy="1143000"/>
          </a:xfrm>
          <a:prstGeom prst="ellipse">
            <a:avLst/>
          </a:prstGeom>
          <a:solidFill>
            <a:srgbClr val="C00000">
              <a:alpha val="1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88974" y="2478157"/>
            <a:ext cx="1492143" cy="2849217"/>
          </a:xfrm>
          <a:custGeom>
            <a:avLst/>
            <a:gdLst>
              <a:gd name="connsiteX0" fmla="*/ 0 w 1492143"/>
              <a:gd name="connsiteY0" fmla="*/ 0 h 2849217"/>
              <a:gd name="connsiteX1" fmla="*/ 39756 w 1492143"/>
              <a:gd name="connsiteY1" fmla="*/ 13252 h 2849217"/>
              <a:gd name="connsiteX2" fmla="*/ 66261 w 1492143"/>
              <a:gd name="connsiteY2" fmla="*/ 39756 h 2849217"/>
              <a:gd name="connsiteX3" fmla="*/ 145774 w 1492143"/>
              <a:gd name="connsiteY3" fmla="*/ 66260 h 2849217"/>
              <a:gd name="connsiteX4" fmla="*/ 331304 w 1492143"/>
              <a:gd name="connsiteY4" fmla="*/ 92765 h 2849217"/>
              <a:gd name="connsiteX5" fmla="*/ 583096 w 1492143"/>
              <a:gd name="connsiteY5" fmla="*/ 132521 h 2849217"/>
              <a:gd name="connsiteX6" fmla="*/ 689113 w 1492143"/>
              <a:gd name="connsiteY6" fmla="*/ 159026 h 2849217"/>
              <a:gd name="connsiteX7" fmla="*/ 954156 w 1492143"/>
              <a:gd name="connsiteY7" fmla="*/ 198782 h 2849217"/>
              <a:gd name="connsiteX8" fmla="*/ 1033669 w 1492143"/>
              <a:gd name="connsiteY8" fmla="*/ 225286 h 2849217"/>
              <a:gd name="connsiteX9" fmla="*/ 1073426 w 1492143"/>
              <a:gd name="connsiteY9" fmla="*/ 238539 h 2849217"/>
              <a:gd name="connsiteX10" fmla="*/ 1113183 w 1492143"/>
              <a:gd name="connsiteY10" fmla="*/ 265043 h 2849217"/>
              <a:gd name="connsiteX11" fmla="*/ 1179443 w 1492143"/>
              <a:gd name="connsiteY11" fmla="*/ 318052 h 2849217"/>
              <a:gd name="connsiteX12" fmla="*/ 1232452 w 1492143"/>
              <a:gd name="connsiteY12" fmla="*/ 384313 h 2849217"/>
              <a:gd name="connsiteX13" fmla="*/ 1272209 w 1492143"/>
              <a:gd name="connsiteY13" fmla="*/ 410817 h 2849217"/>
              <a:gd name="connsiteX14" fmla="*/ 1285461 w 1492143"/>
              <a:gd name="connsiteY14" fmla="*/ 450573 h 2849217"/>
              <a:gd name="connsiteX15" fmla="*/ 1378226 w 1492143"/>
              <a:gd name="connsiteY15" fmla="*/ 556591 h 2849217"/>
              <a:gd name="connsiteX16" fmla="*/ 1404730 w 1492143"/>
              <a:gd name="connsiteY16" fmla="*/ 649356 h 2849217"/>
              <a:gd name="connsiteX17" fmla="*/ 1431235 w 1492143"/>
              <a:gd name="connsiteY17" fmla="*/ 728869 h 2849217"/>
              <a:gd name="connsiteX18" fmla="*/ 1444487 w 1492143"/>
              <a:gd name="connsiteY18" fmla="*/ 768626 h 2849217"/>
              <a:gd name="connsiteX19" fmla="*/ 1457739 w 1492143"/>
              <a:gd name="connsiteY19" fmla="*/ 808382 h 2849217"/>
              <a:gd name="connsiteX20" fmla="*/ 1470991 w 1492143"/>
              <a:gd name="connsiteY20" fmla="*/ 874643 h 2849217"/>
              <a:gd name="connsiteX21" fmla="*/ 1470991 w 1492143"/>
              <a:gd name="connsiteY21" fmla="*/ 2266121 h 2849217"/>
              <a:gd name="connsiteX22" fmla="*/ 1444487 w 1492143"/>
              <a:gd name="connsiteY22" fmla="*/ 2557669 h 2849217"/>
              <a:gd name="connsiteX23" fmla="*/ 1417983 w 1492143"/>
              <a:gd name="connsiteY23" fmla="*/ 2743200 h 2849217"/>
              <a:gd name="connsiteX24" fmla="*/ 1404730 w 1492143"/>
              <a:gd name="connsiteY24" fmla="*/ 2849217 h 284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92143" h="2849217">
                <a:moveTo>
                  <a:pt x="0" y="0"/>
                </a:moveTo>
                <a:cubicBezTo>
                  <a:pt x="13252" y="4417"/>
                  <a:pt x="27778" y="6065"/>
                  <a:pt x="39756" y="13252"/>
                </a:cubicBezTo>
                <a:cubicBezTo>
                  <a:pt x="50470" y="19680"/>
                  <a:pt x="55086" y="34168"/>
                  <a:pt x="66261" y="39756"/>
                </a:cubicBezTo>
                <a:cubicBezTo>
                  <a:pt x="91250" y="52250"/>
                  <a:pt x="118379" y="60781"/>
                  <a:pt x="145774" y="66260"/>
                </a:cubicBezTo>
                <a:cubicBezTo>
                  <a:pt x="251259" y="87358"/>
                  <a:pt x="189648" y="77026"/>
                  <a:pt x="331304" y="92765"/>
                </a:cubicBezTo>
                <a:cubicBezTo>
                  <a:pt x="484657" y="131103"/>
                  <a:pt x="401045" y="115971"/>
                  <a:pt x="583096" y="132521"/>
                </a:cubicBezTo>
                <a:cubicBezTo>
                  <a:pt x="618435" y="141356"/>
                  <a:pt x="652968" y="154508"/>
                  <a:pt x="689113" y="159026"/>
                </a:cubicBezTo>
                <a:cubicBezTo>
                  <a:pt x="745519" y="166077"/>
                  <a:pt x="915325" y="185839"/>
                  <a:pt x="954156" y="198782"/>
                </a:cubicBezTo>
                <a:lnTo>
                  <a:pt x="1033669" y="225286"/>
                </a:lnTo>
                <a:cubicBezTo>
                  <a:pt x="1046921" y="229704"/>
                  <a:pt x="1061803" y="230790"/>
                  <a:pt x="1073426" y="238539"/>
                </a:cubicBezTo>
                <a:lnTo>
                  <a:pt x="1113183" y="265043"/>
                </a:lnTo>
                <a:cubicBezTo>
                  <a:pt x="1165969" y="344225"/>
                  <a:pt x="1108322" y="275380"/>
                  <a:pt x="1179443" y="318052"/>
                </a:cubicBezTo>
                <a:cubicBezTo>
                  <a:pt x="1212234" y="337726"/>
                  <a:pt x="1205362" y="357223"/>
                  <a:pt x="1232452" y="384313"/>
                </a:cubicBezTo>
                <a:cubicBezTo>
                  <a:pt x="1243714" y="395575"/>
                  <a:pt x="1258957" y="401982"/>
                  <a:pt x="1272209" y="410817"/>
                </a:cubicBezTo>
                <a:cubicBezTo>
                  <a:pt x="1276626" y="424069"/>
                  <a:pt x="1277080" y="439398"/>
                  <a:pt x="1285461" y="450573"/>
                </a:cubicBezTo>
                <a:cubicBezTo>
                  <a:pt x="1337280" y="519664"/>
                  <a:pt x="1347503" y="495143"/>
                  <a:pt x="1378226" y="556591"/>
                </a:cubicBezTo>
                <a:cubicBezTo>
                  <a:pt x="1389361" y="578861"/>
                  <a:pt x="1398360" y="628124"/>
                  <a:pt x="1404730" y="649356"/>
                </a:cubicBezTo>
                <a:cubicBezTo>
                  <a:pt x="1412758" y="676116"/>
                  <a:pt x="1422400" y="702365"/>
                  <a:pt x="1431235" y="728869"/>
                </a:cubicBezTo>
                <a:lnTo>
                  <a:pt x="1444487" y="768626"/>
                </a:lnTo>
                <a:cubicBezTo>
                  <a:pt x="1448904" y="781878"/>
                  <a:pt x="1455000" y="794684"/>
                  <a:pt x="1457739" y="808382"/>
                </a:cubicBezTo>
                <a:lnTo>
                  <a:pt x="1470991" y="874643"/>
                </a:lnTo>
                <a:cubicBezTo>
                  <a:pt x="1485002" y="1631262"/>
                  <a:pt x="1492143" y="1525781"/>
                  <a:pt x="1470991" y="2266121"/>
                </a:cubicBezTo>
                <a:cubicBezTo>
                  <a:pt x="1463998" y="2510883"/>
                  <a:pt x="1483155" y="2441666"/>
                  <a:pt x="1444487" y="2557669"/>
                </a:cubicBezTo>
                <a:cubicBezTo>
                  <a:pt x="1435652" y="2619513"/>
                  <a:pt x="1437740" y="2683935"/>
                  <a:pt x="1417983" y="2743200"/>
                </a:cubicBezTo>
                <a:cubicBezTo>
                  <a:pt x="1397745" y="2803909"/>
                  <a:pt x="1404730" y="2768987"/>
                  <a:pt x="1404730" y="2849217"/>
                </a:cubicBezTo>
              </a:path>
            </a:pathLst>
          </a:cu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379304" y="2778540"/>
            <a:ext cx="941706" cy="2416312"/>
          </a:xfrm>
          <a:custGeom>
            <a:avLst/>
            <a:gdLst>
              <a:gd name="connsiteX0" fmla="*/ 583096 w 941706"/>
              <a:gd name="connsiteY0" fmla="*/ 17669 h 2416312"/>
              <a:gd name="connsiteX1" fmla="*/ 530087 w 941706"/>
              <a:gd name="connsiteY1" fmla="*/ 30921 h 2416312"/>
              <a:gd name="connsiteX2" fmla="*/ 450574 w 941706"/>
              <a:gd name="connsiteY2" fmla="*/ 57425 h 2416312"/>
              <a:gd name="connsiteX3" fmla="*/ 424070 w 941706"/>
              <a:gd name="connsiteY3" fmla="*/ 83930 h 2416312"/>
              <a:gd name="connsiteX4" fmla="*/ 344557 w 941706"/>
              <a:gd name="connsiteY4" fmla="*/ 136938 h 2416312"/>
              <a:gd name="connsiteX5" fmla="*/ 278296 w 941706"/>
              <a:gd name="connsiteY5" fmla="*/ 176695 h 2416312"/>
              <a:gd name="connsiteX6" fmla="*/ 251792 w 941706"/>
              <a:gd name="connsiteY6" fmla="*/ 216451 h 2416312"/>
              <a:gd name="connsiteX7" fmla="*/ 212035 w 941706"/>
              <a:gd name="connsiteY7" fmla="*/ 229703 h 2416312"/>
              <a:gd name="connsiteX8" fmla="*/ 185531 w 941706"/>
              <a:gd name="connsiteY8" fmla="*/ 256208 h 2416312"/>
              <a:gd name="connsiteX9" fmla="*/ 172279 w 941706"/>
              <a:gd name="connsiteY9" fmla="*/ 295964 h 2416312"/>
              <a:gd name="connsiteX10" fmla="*/ 106018 w 941706"/>
              <a:gd name="connsiteY10" fmla="*/ 362225 h 2416312"/>
              <a:gd name="connsiteX11" fmla="*/ 39757 w 941706"/>
              <a:gd name="connsiteY11" fmla="*/ 415234 h 2416312"/>
              <a:gd name="connsiteX12" fmla="*/ 0 w 941706"/>
              <a:gd name="connsiteY12" fmla="*/ 547756 h 2416312"/>
              <a:gd name="connsiteX13" fmla="*/ 13253 w 941706"/>
              <a:gd name="connsiteY13" fmla="*/ 627269 h 2416312"/>
              <a:gd name="connsiteX14" fmla="*/ 39757 w 941706"/>
              <a:gd name="connsiteY14" fmla="*/ 706782 h 2416312"/>
              <a:gd name="connsiteX15" fmla="*/ 66261 w 941706"/>
              <a:gd name="connsiteY15" fmla="*/ 786295 h 2416312"/>
              <a:gd name="connsiteX16" fmla="*/ 92766 w 941706"/>
              <a:gd name="connsiteY16" fmla="*/ 865808 h 2416312"/>
              <a:gd name="connsiteX17" fmla="*/ 106018 w 941706"/>
              <a:gd name="connsiteY17" fmla="*/ 905564 h 2416312"/>
              <a:gd name="connsiteX18" fmla="*/ 132522 w 941706"/>
              <a:gd name="connsiteY18" fmla="*/ 1024834 h 2416312"/>
              <a:gd name="connsiteX19" fmla="*/ 159026 w 941706"/>
              <a:gd name="connsiteY19" fmla="*/ 1104347 h 2416312"/>
              <a:gd name="connsiteX20" fmla="*/ 172279 w 941706"/>
              <a:gd name="connsiteY20" fmla="*/ 1170608 h 2416312"/>
              <a:gd name="connsiteX21" fmla="*/ 185531 w 941706"/>
              <a:gd name="connsiteY21" fmla="*/ 1250121 h 2416312"/>
              <a:gd name="connsiteX22" fmla="*/ 212035 w 941706"/>
              <a:gd name="connsiteY22" fmla="*/ 1329634 h 2416312"/>
              <a:gd name="connsiteX23" fmla="*/ 225287 w 941706"/>
              <a:gd name="connsiteY23" fmla="*/ 1369390 h 2416312"/>
              <a:gd name="connsiteX24" fmla="*/ 251792 w 941706"/>
              <a:gd name="connsiteY24" fmla="*/ 1409147 h 2416312"/>
              <a:gd name="connsiteX25" fmla="*/ 304800 w 941706"/>
              <a:gd name="connsiteY25" fmla="*/ 1568173 h 2416312"/>
              <a:gd name="connsiteX26" fmla="*/ 331305 w 941706"/>
              <a:gd name="connsiteY26" fmla="*/ 1647686 h 2416312"/>
              <a:gd name="connsiteX27" fmla="*/ 357809 w 941706"/>
              <a:gd name="connsiteY27" fmla="*/ 1753703 h 2416312"/>
              <a:gd name="connsiteX28" fmla="*/ 371061 w 941706"/>
              <a:gd name="connsiteY28" fmla="*/ 1806712 h 2416312"/>
              <a:gd name="connsiteX29" fmla="*/ 397566 w 941706"/>
              <a:gd name="connsiteY29" fmla="*/ 1886225 h 2416312"/>
              <a:gd name="connsiteX30" fmla="*/ 437322 w 941706"/>
              <a:gd name="connsiteY30" fmla="*/ 2005495 h 2416312"/>
              <a:gd name="connsiteX31" fmla="*/ 450574 w 941706"/>
              <a:gd name="connsiteY31" fmla="*/ 2045251 h 2416312"/>
              <a:gd name="connsiteX32" fmla="*/ 477079 w 941706"/>
              <a:gd name="connsiteY32" fmla="*/ 2071756 h 2416312"/>
              <a:gd name="connsiteX33" fmla="*/ 530087 w 941706"/>
              <a:gd name="connsiteY33" fmla="*/ 2191025 h 2416312"/>
              <a:gd name="connsiteX34" fmla="*/ 583096 w 941706"/>
              <a:gd name="connsiteY34" fmla="*/ 2257286 h 2416312"/>
              <a:gd name="connsiteX35" fmla="*/ 649357 w 941706"/>
              <a:gd name="connsiteY35" fmla="*/ 2310295 h 2416312"/>
              <a:gd name="connsiteX36" fmla="*/ 689113 w 941706"/>
              <a:gd name="connsiteY36" fmla="*/ 2336799 h 2416312"/>
              <a:gd name="connsiteX37" fmla="*/ 715618 w 941706"/>
              <a:gd name="connsiteY37" fmla="*/ 2363303 h 2416312"/>
              <a:gd name="connsiteX38" fmla="*/ 795131 w 941706"/>
              <a:gd name="connsiteY38" fmla="*/ 2389808 h 2416312"/>
              <a:gd name="connsiteX39" fmla="*/ 834887 w 941706"/>
              <a:gd name="connsiteY39" fmla="*/ 2403060 h 2416312"/>
              <a:gd name="connsiteX40" fmla="*/ 874644 w 941706"/>
              <a:gd name="connsiteY40" fmla="*/ 2416312 h 2416312"/>
              <a:gd name="connsiteX41" fmla="*/ 914400 w 941706"/>
              <a:gd name="connsiteY41" fmla="*/ 2403060 h 2416312"/>
              <a:gd name="connsiteX42" fmla="*/ 927653 w 941706"/>
              <a:gd name="connsiteY42" fmla="*/ 2350051 h 2416312"/>
              <a:gd name="connsiteX43" fmla="*/ 914400 w 941706"/>
              <a:gd name="connsiteY43" fmla="*/ 2085008 h 2416312"/>
              <a:gd name="connsiteX44" fmla="*/ 927653 w 941706"/>
              <a:gd name="connsiteY44" fmla="*/ 1422399 h 2416312"/>
              <a:gd name="connsiteX45" fmla="*/ 940905 w 941706"/>
              <a:gd name="connsiteY45" fmla="*/ 1329634 h 2416312"/>
              <a:gd name="connsiteX46" fmla="*/ 901148 w 941706"/>
              <a:gd name="connsiteY46" fmla="*/ 839303 h 2416312"/>
              <a:gd name="connsiteX47" fmla="*/ 887896 w 941706"/>
              <a:gd name="connsiteY47" fmla="*/ 786295 h 2416312"/>
              <a:gd name="connsiteX48" fmla="*/ 874644 w 941706"/>
              <a:gd name="connsiteY48" fmla="*/ 415234 h 2416312"/>
              <a:gd name="connsiteX49" fmla="*/ 861392 w 941706"/>
              <a:gd name="connsiteY49" fmla="*/ 375477 h 2416312"/>
              <a:gd name="connsiteX50" fmla="*/ 834887 w 941706"/>
              <a:gd name="connsiteY50" fmla="*/ 335721 h 2416312"/>
              <a:gd name="connsiteX51" fmla="*/ 795131 w 941706"/>
              <a:gd name="connsiteY51" fmla="*/ 216451 h 2416312"/>
              <a:gd name="connsiteX52" fmla="*/ 781879 w 941706"/>
              <a:gd name="connsiteY52" fmla="*/ 176695 h 2416312"/>
              <a:gd name="connsiteX53" fmla="*/ 689113 w 941706"/>
              <a:gd name="connsiteY53" fmla="*/ 83930 h 2416312"/>
              <a:gd name="connsiteX54" fmla="*/ 662609 w 941706"/>
              <a:gd name="connsiteY54" fmla="*/ 57425 h 2416312"/>
              <a:gd name="connsiteX55" fmla="*/ 622853 w 941706"/>
              <a:gd name="connsiteY55" fmla="*/ 44173 h 2416312"/>
              <a:gd name="connsiteX56" fmla="*/ 596348 w 941706"/>
              <a:gd name="connsiteY56" fmla="*/ 17669 h 2416312"/>
              <a:gd name="connsiteX57" fmla="*/ 516835 w 941706"/>
              <a:gd name="connsiteY57" fmla="*/ 17669 h 2416312"/>
              <a:gd name="connsiteX58" fmla="*/ 490331 w 941706"/>
              <a:gd name="connsiteY58" fmla="*/ 44173 h 24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41706" h="2416312">
                <a:moveTo>
                  <a:pt x="583096" y="17669"/>
                </a:moveTo>
                <a:cubicBezTo>
                  <a:pt x="565426" y="22086"/>
                  <a:pt x="547532" y="25687"/>
                  <a:pt x="530087" y="30921"/>
                </a:cubicBezTo>
                <a:cubicBezTo>
                  <a:pt x="503327" y="38949"/>
                  <a:pt x="450574" y="57425"/>
                  <a:pt x="450574" y="57425"/>
                </a:cubicBezTo>
                <a:cubicBezTo>
                  <a:pt x="441739" y="66260"/>
                  <a:pt x="434065" y="76433"/>
                  <a:pt x="424070" y="83930"/>
                </a:cubicBezTo>
                <a:cubicBezTo>
                  <a:pt x="398587" y="103043"/>
                  <a:pt x="367081" y="114413"/>
                  <a:pt x="344557" y="136938"/>
                </a:cubicBezTo>
                <a:cubicBezTo>
                  <a:pt x="308176" y="173321"/>
                  <a:pt x="329906" y="159492"/>
                  <a:pt x="278296" y="176695"/>
                </a:cubicBezTo>
                <a:cubicBezTo>
                  <a:pt x="269461" y="189947"/>
                  <a:pt x="264229" y="206502"/>
                  <a:pt x="251792" y="216451"/>
                </a:cubicBezTo>
                <a:cubicBezTo>
                  <a:pt x="240884" y="225177"/>
                  <a:pt x="224013" y="222516"/>
                  <a:pt x="212035" y="229703"/>
                </a:cubicBezTo>
                <a:cubicBezTo>
                  <a:pt x="201321" y="236131"/>
                  <a:pt x="194366" y="247373"/>
                  <a:pt x="185531" y="256208"/>
                </a:cubicBezTo>
                <a:cubicBezTo>
                  <a:pt x="181114" y="269460"/>
                  <a:pt x="180660" y="284789"/>
                  <a:pt x="172279" y="295964"/>
                </a:cubicBezTo>
                <a:cubicBezTo>
                  <a:pt x="153538" y="320953"/>
                  <a:pt x="128105" y="340138"/>
                  <a:pt x="106018" y="362225"/>
                </a:cubicBezTo>
                <a:cubicBezTo>
                  <a:pt x="68251" y="399992"/>
                  <a:pt x="89909" y="381799"/>
                  <a:pt x="39757" y="415234"/>
                </a:cubicBezTo>
                <a:cubicBezTo>
                  <a:pt x="7493" y="512026"/>
                  <a:pt x="20029" y="467643"/>
                  <a:pt x="0" y="547756"/>
                </a:cubicBezTo>
                <a:cubicBezTo>
                  <a:pt x="4418" y="574260"/>
                  <a:pt x="6736" y="601201"/>
                  <a:pt x="13253" y="627269"/>
                </a:cubicBezTo>
                <a:cubicBezTo>
                  <a:pt x="20029" y="654373"/>
                  <a:pt x="30922" y="680278"/>
                  <a:pt x="39757" y="706782"/>
                </a:cubicBezTo>
                <a:lnTo>
                  <a:pt x="66261" y="786295"/>
                </a:lnTo>
                <a:lnTo>
                  <a:pt x="92766" y="865808"/>
                </a:lnTo>
                <a:cubicBezTo>
                  <a:pt x="97183" y="879060"/>
                  <a:pt x="103279" y="891866"/>
                  <a:pt x="106018" y="905564"/>
                </a:cubicBezTo>
                <a:cubicBezTo>
                  <a:pt x="113584" y="943394"/>
                  <a:pt x="121293" y="987404"/>
                  <a:pt x="132522" y="1024834"/>
                </a:cubicBezTo>
                <a:cubicBezTo>
                  <a:pt x="140550" y="1051594"/>
                  <a:pt x="153547" y="1076952"/>
                  <a:pt x="159026" y="1104347"/>
                </a:cubicBezTo>
                <a:cubicBezTo>
                  <a:pt x="163444" y="1126434"/>
                  <a:pt x="168250" y="1148447"/>
                  <a:pt x="172279" y="1170608"/>
                </a:cubicBezTo>
                <a:cubicBezTo>
                  <a:pt x="177086" y="1197044"/>
                  <a:pt x="179014" y="1224053"/>
                  <a:pt x="185531" y="1250121"/>
                </a:cubicBezTo>
                <a:cubicBezTo>
                  <a:pt x="192307" y="1277225"/>
                  <a:pt x="203200" y="1303130"/>
                  <a:pt x="212035" y="1329634"/>
                </a:cubicBezTo>
                <a:cubicBezTo>
                  <a:pt x="216452" y="1342886"/>
                  <a:pt x="217538" y="1357767"/>
                  <a:pt x="225287" y="1369390"/>
                </a:cubicBezTo>
                <a:lnTo>
                  <a:pt x="251792" y="1409147"/>
                </a:lnTo>
                <a:lnTo>
                  <a:pt x="304800" y="1568173"/>
                </a:lnTo>
                <a:cubicBezTo>
                  <a:pt x="304803" y="1568183"/>
                  <a:pt x="331302" y="1647675"/>
                  <a:pt x="331305" y="1647686"/>
                </a:cubicBezTo>
                <a:lnTo>
                  <a:pt x="357809" y="1753703"/>
                </a:lnTo>
                <a:cubicBezTo>
                  <a:pt x="362226" y="1771373"/>
                  <a:pt x="365301" y="1789433"/>
                  <a:pt x="371061" y="1806712"/>
                </a:cubicBezTo>
                <a:lnTo>
                  <a:pt x="397566" y="1886225"/>
                </a:lnTo>
                <a:lnTo>
                  <a:pt x="437322" y="2005495"/>
                </a:lnTo>
                <a:cubicBezTo>
                  <a:pt x="441739" y="2018747"/>
                  <a:pt x="440697" y="2035374"/>
                  <a:pt x="450574" y="2045251"/>
                </a:cubicBezTo>
                <a:lnTo>
                  <a:pt x="477079" y="2071756"/>
                </a:lnTo>
                <a:cubicBezTo>
                  <a:pt x="508619" y="2166379"/>
                  <a:pt x="488086" y="2128023"/>
                  <a:pt x="530087" y="2191025"/>
                </a:cubicBezTo>
                <a:cubicBezTo>
                  <a:pt x="555886" y="2268425"/>
                  <a:pt x="523152" y="2197342"/>
                  <a:pt x="583096" y="2257286"/>
                </a:cubicBezTo>
                <a:cubicBezTo>
                  <a:pt x="643040" y="2317230"/>
                  <a:pt x="571957" y="2284496"/>
                  <a:pt x="649357" y="2310295"/>
                </a:cubicBezTo>
                <a:cubicBezTo>
                  <a:pt x="662609" y="2319130"/>
                  <a:pt x="676676" y="2326850"/>
                  <a:pt x="689113" y="2336799"/>
                </a:cubicBezTo>
                <a:cubicBezTo>
                  <a:pt x="698869" y="2344604"/>
                  <a:pt x="704443" y="2357715"/>
                  <a:pt x="715618" y="2363303"/>
                </a:cubicBezTo>
                <a:cubicBezTo>
                  <a:pt x="740607" y="2375797"/>
                  <a:pt x="768627" y="2380973"/>
                  <a:pt x="795131" y="2389808"/>
                </a:cubicBezTo>
                <a:lnTo>
                  <a:pt x="834887" y="2403060"/>
                </a:lnTo>
                <a:lnTo>
                  <a:pt x="874644" y="2416312"/>
                </a:lnTo>
                <a:cubicBezTo>
                  <a:pt x="887896" y="2411895"/>
                  <a:pt x="905674" y="2413968"/>
                  <a:pt x="914400" y="2403060"/>
                </a:cubicBezTo>
                <a:cubicBezTo>
                  <a:pt x="925778" y="2388838"/>
                  <a:pt x="927653" y="2368265"/>
                  <a:pt x="927653" y="2350051"/>
                </a:cubicBezTo>
                <a:cubicBezTo>
                  <a:pt x="927653" y="2261593"/>
                  <a:pt x="918818" y="2173356"/>
                  <a:pt x="914400" y="2085008"/>
                </a:cubicBezTo>
                <a:cubicBezTo>
                  <a:pt x="918818" y="1864138"/>
                  <a:pt x="919906" y="1643177"/>
                  <a:pt x="927653" y="1422399"/>
                </a:cubicBezTo>
                <a:cubicBezTo>
                  <a:pt x="928748" y="1391183"/>
                  <a:pt x="941706" y="1360859"/>
                  <a:pt x="940905" y="1329634"/>
                </a:cubicBezTo>
                <a:cubicBezTo>
                  <a:pt x="935341" y="1112641"/>
                  <a:pt x="938622" y="1007939"/>
                  <a:pt x="901148" y="839303"/>
                </a:cubicBezTo>
                <a:cubicBezTo>
                  <a:pt x="897197" y="821524"/>
                  <a:pt x="892313" y="803964"/>
                  <a:pt x="887896" y="786295"/>
                </a:cubicBezTo>
                <a:cubicBezTo>
                  <a:pt x="883479" y="662608"/>
                  <a:pt x="882612" y="538743"/>
                  <a:pt x="874644" y="415234"/>
                </a:cubicBezTo>
                <a:cubicBezTo>
                  <a:pt x="873745" y="401294"/>
                  <a:pt x="867639" y="387971"/>
                  <a:pt x="861392" y="375477"/>
                </a:cubicBezTo>
                <a:cubicBezTo>
                  <a:pt x="854269" y="361231"/>
                  <a:pt x="843722" y="348973"/>
                  <a:pt x="834887" y="335721"/>
                </a:cubicBezTo>
                <a:lnTo>
                  <a:pt x="795131" y="216451"/>
                </a:lnTo>
                <a:cubicBezTo>
                  <a:pt x="790714" y="203199"/>
                  <a:pt x="791756" y="186572"/>
                  <a:pt x="781879" y="176695"/>
                </a:cubicBezTo>
                <a:lnTo>
                  <a:pt x="689113" y="83930"/>
                </a:lnTo>
                <a:cubicBezTo>
                  <a:pt x="680278" y="75095"/>
                  <a:pt x="674462" y="61376"/>
                  <a:pt x="662609" y="57425"/>
                </a:cubicBezTo>
                <a:lnTo>
                  <a:pt x="622853" y="44173"/>
                </a:lnTo>
                <a:cubicBezTo>
                  <a:pt x="614018" y="35338"/>
                  <a:pt x="607062" y="24097"/>
                  <a:pt x="596348" y="17669"/>
                </a:cubicBezTo>
                <a:cubicBezTo>
                  <a:pt x="566899" y="0"/>
                  <a:pt x="546284" y="0"/>
                  <a:pt x="516835" y="17669"/>
                </a:cubicBezTo>
                <a:cubicBezTo>
                  <a:pt x="506121" y="24097"/>
                  <a:pt x="499166" y="35338"/>
                  <a:pt x="490331" y="44173"/>
                </a:cubicBezTo>
              </a:path>
            </a:pathLst>
          </a:cu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-1200000">
            <a:off x="2214134" y="2604280"/>
            <a:ext cx="1113490" cy="334079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-1860000">
            <a:off x="5643134" y="2756680"/>
            <a:ext cx="1113490" cy="334079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urved Connector 58"/>
          <p:cNvCxnSpPr/>
          <p:nvPr/>
        </p:nvCxnSpPr>
        <p:spPr>
          <a:xfrm rot="16200000" flipH="1">
            <a:off x="2781300" y="2552700"/>
            <a:ext cx="2438400" cy="1600200"/>
          </a:xfrm>
          <a:prstGeom prst="curvedConnector3">
            <a:avLst>
              <a:gd name="adj1" fmla="val 9783"/>
            </a:avLst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581400" y="3581400"/>
            <a:ext cx="6096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Site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133600" y="1154668"/>
            <a:ext cx="152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Samarzingkha</a:t>
            </a:r>
            <a:endParaRPr lang="en-US" b="1" dirty="0"/>
          </a:p>
        </p:txBody>
      </p:sp>
      <p:sp>
        <p:nvSpPr>
          <p:cNvPr id="35" name="Freeform 34"/>
          <p:cNvSpPr/>
          <p:nvPr/>
        </p:nvSpPr>
        <p:spPr>
          <a:xfrm>
            <a:off x="2862470" y="2467610"/>
            <a:ext cx="1524000" cy="3403103"/>
          </a:xfrm>
          <a:custGeom>
            <a:avLst/>
            <a:gdLst>
              <a:gd name="connsiteX0" fmla="*/ 0 w 1524000"/>
              <a:gd name="connsiteY0" fmla="*/ 23799 h 3403103"/>
              <a:gd name="connsiteX1" fmla="*/ 119269 w 1524000"/>
              <a:gd name="connsiteY1" fmla="*/ 37051 h 3403103"/>
              <a:gd name="connsiteX2" fmla="*/ 238539 w 1524000"/>
              <a:gd name="connsiteY2" fmla="*/ 63555 h 3403103"/>
              <a:gd name="connsiteX3" fmla="*/ 291547 w 1524000"/>
              <a:gd name="connsiteY3" fmla="*/ 90060 h 3403103"/>
              <a:gd name="connsiteX4" fmla="*/ 318052 w 1524000"/>
              <a:gd name="connsiteY4" fmla="*/ 116564 h 3403103"/>
              <a:gd name="connsiteX5" fmla="*/ 357808 w 1524000"/>
              <a:gd name="connsiteY5" fmla="*/ 129816 h 3403103"/>
              <a:gd name="connsiteX6" fmla="*/ 437321 w 1524000"/>
              <a:gd name="connsiteY6" fmla="*/ 169573 h 3403103"/>
              <a:gd name="connsiteX7" fmla="*/ 463826 w 1524000"/>
              <a:gd name="connsiteY7" fmla="*/ 196077 h 3403103"/>
              <a:gd name="connsiteX8" fmla="*/ 516834 w 1524000"/>
              <a:gd name="connsiteY8" fmla="*/ 262338 h 3403103"/>
              <a:gd name="connsiteX9" fmla="*/ 503582 w 1524000"/>
              <a:gd name="connsiteY9" fmla="*/ 593642 h 3403103"/>
              <a:gd name="connsiteX10" fmla="*/ 477078 w 1524000"/>
              <a:gd name="connsiteY10" fmla="*/ 726164 h 3403103"/>
              <a:gd name="connsiteX11" fmla="*/ 477078 w 1524000"/>
              <a:gd name="connsiteY11" fmla="*/ 1097225 h 3403103"/>
              <a:gd name="connsiteX12" fmla="*/ 503582 w 1524000"/>
              <a:gd name="connsiteY12" fmla="*/ 1176738 h 3403103"/>
              <a:gd name="connsiteX13" fmla="*/ 556591 w 1524000"/>
              <a:gd name="connsiteY13" fmla="*/ 1242999 h 3403103"/>
              <a:gd name="connsiteX14" fmla="*/ 583095 w 1524000"/>
              <a:gd name="connsiteY14" fmla="*/ 1322512 h 3403103"/>
              <a:gd name="connsiteX15" fmla="*/ 596347 w 1524000"/>
              <a:gd name="connsiteY15" fmla="*/ 1362268 h 3403103"/>
              <a:gd name="connsiteX16" fmla="*/ 622852 w 1524000"/>
              <a:gd name="connsiteY16" fmla="*/ 1388773 h 3403103"/>
              <a:gd name="connsiteX17" fmla="*/ 636104 w 1524000"/>
              <a:gd name="connsiteY17" fmla="*/ 1441781 h 3403103"/>
              <a:gd name="connsiteX18" fmla="*/ 675860 w 1524000"/>
              <a:gd name="connsiteY18" fmla="*/ 1574303 h 3403103"/>
              <a:gd name="connsiteX19" fmla="*/ 689113 w 1524000"/>
              <a:gd name="connsiteY19" fmla="*/ 1653816 h 3403103"/>
              <a:gd name="connsiteX20" fmla="*/ 702365 w 1524000"/>
              <a:gd name="connsiteY20" fmla="*/ 1693573 h 3403103"/>
              <a:gd name="connsiteX21" fmla="*/ 715617 w 1524000"/>
              <a:gd name="connsiteY21" fmla="*/ 1746581 h 3403103"/>
              <a:gd name="connsiteX22" fmla="*/ 728869 w 1524000"/>
              <a:gd name="connsiteY22" fmla="*/ 1826094 h 3403103"/>
              <a:gd name="connsiteX23" fmla="*/ 755373 w 1524000"/>
              <a:gd name="connsiteY23" fmla="*/ 1905607 h 3403103"/>
              <a:gd name="connsiteX24" fmla="*/ 768626 w 1524000"/>
              <a:gd name="connsiteY24" fmla="*/ 1945364 h 3403103"/>
              <a:gd name="connsiteX25" fmla="*/ 781878 w 1524000"/>
              <a:gd name="connsiteY25" fmla="*/ 2011625 h 3403103"/>
              <a:gd name="connsiteX26" fmla="*/ 821634 w 1524000"/>
              <a:gd name="connsiteY26" fmla="*/ 2130894 h 3403103"/>
              <a:gd name="connsiteX27" fmla="*/ 887895 w 1524000"/>
              <a:gd name="connsiteY27" fmla="*/ 2329677 h 3403103"/>
              <a:gd name="connsiteX28" fmla="*/ 927652 w 1524000"/>
              <a:gd name="connsiteY28" fmla="*/ 2448947 h 3403103"/>
              <a:gd name="connsiteX29" fmla="*/ 940904 w 1524000"/>
              <a:gd name="connsiteY29" fmla="*/ 2488703 h 3403103"/>
              <a:gd name="connsiteX30" fmla="*/ 954156 w 1524000"/>
              <a:gd name="connsiteY30" fmla="*/ 2528460 h 3403103"/>
              <a:gd name="connsiteX31" fmla="*/ 1033669 w 1524000"/>
              <a:gd name="connsiteY31" fmla="*/ 2621225 h 3403103"/>
              <a:gd name="connsiteX32" fmla="*/ 1073426 w 1524000"/>
              <a:gd name="connsiteY32" fmla="*/ 2660981 h 3403103"/>
              <a:gd name="connsiteX33" fmla="*/ 1099930 w 1524000"/>
              <a:gd name="connsiteY33" fmla="*/ 2687486 h 3403103"/>
              <a:gd name="connsiteX34" fmla="*/ 1179443 w 1524000"/>
              <a:gd name="connsiteY34" fmla="*/ 2740494 h 3403103"/>
              <a:gd name="connsiteX35" fmla="*/ 1245704 w 1524000"/>
              <a:gd name="connsiteY35" fmla="*/ 2780251 h 3403103"/>
              <a:gd name="connsiteX36" fmla="*/ 1285460 w 1524000"/>
              <a:gd name="connsiteY36" fmla="*/ 2806755 h 3403103"/>
              <a:gd name="connsiteX37" fmla="*/ 1404730 w 1524000"/>
              <a:gd name="connsiteY37" fmla="*/ 2833260 h 3403103"/>
              <a:gd name="connsiteX38" fmla="*/ 1444487 w 1524000"/>
              <a:gd name="connsiteY38" fmla="*/ 2899520 h 3403103"/>
              <a:gd name="connsiteX39" fmla="*/ 1457739 w 1524000"/>
              <a:gd name="connsiteY39" fmla="*/ 2939277 h 3403103"/>
              <a:gd name="connsiteX40" fmla="*/ 1484243 w 1524000"/>
              <a:gd name="connsiteY40" fmla="*/ 3204320 h 3403103"/>
              <a:gd name="connsiteX41" fmla="*/ 1497495 w 1524000"/>
              <a:gd name="connsiteY41" fmla="*/ 3257329 h 3403103"/>
              <a:gd name="connsiteX42" fmla="*/ 1510747 w 1524000"/>
              <a:gd name="connsiteY42" fmla="*/ 3350094 h 3403103"/>
              <a:gd name="connsiteX43" fmla="*/ 1524000 w 1524000"/>
              <a:gd name="connsiteY43" fmla="*/ 3389851 h 3403103"/>
              <a:gd name="connsiteX44" fmla="*/ 1510747 w 1524000"/>
              <a:gd name="connsiteY44" fmla="*/ 3403103 h 34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524000" h="3403103">
                <a:moveTo>
                  <a:pt x="0" y="23799"/>
                </a:moveTo>
                <a:cubicBezTo>
                  <a:pt x="118994" y="0"/>
                  <a:pt x="16852" y="6326"/>
                  <a:pt x="119269" y="37051"/>
                </a:cubicBezTo>
                <a:cubicBezTo>
                  <a:pt x="216325" y="66167"/>
                  <a:pt x="171334" y="34753"/>
                  <a:pt x="238539" y="63555"/>
                </a:cubicBezTo>
                <a:cubicBezTo>
                  <a:pt x="256697" y="71337"/>
                  <a:pt x="275110" y="79102"/>
                  <a:pt x="291547" y="90060"/>
                </a:cubicBezTo>
                <a:cubicBezTo>
                  <a:pt x="301943" y="96991"/>
                  <a:pt x="307338" y="110136"/>
                  <a:pt x="318052" y="116564"/>
                </a:cubicBezTo>
                <a:cubicBezTo>
                  <a:pt x="330030" y="123751"/>
                  <a:pt x="345314" y="123569"/>
                  <a:pt x="357808" y="129816"/>
                </a:cubicBezTo>
                <a:cubicBezTo>
                  <a:pt x="460574" y="181199"/>
                  <a:pt x="337387" y="136259"/>
                  <a:pt x="437321" y="169573"/>
                </a:cubicBezTo>
                <a:cubicBezTo>
                  <a:pt x="446156" y="178408"/>
                  <a:pt x="456021" y="186321"/>
                  <a:pt x="463826" y="196077"/>
                </a:cubicBezTo>
                <a:cubicBezTo>
                  <a:pt x="530707" y="279676"/>
                  <a:pt x="452831" y="198332"/>
                  <a:pt x="516834" y="262338"/>
                </a:cubicBezTo>
                <a:cubicBezTo>
                  <a:pt x="512417" y="372773"/>
                  <a:pt x="510698" y="483348"/>
                  <a:pt x="503582" y="593642"/>
                </a:cubicBezTo>
                <a:cubicBezTo>
                  <a:pt x="500757" y="637436"/>
                  <a:pt x="487750" y="683477"/>
                  <a:pt x="477078" y="726164"/>
                </a:cubicBezTo>
                <a:cubicBezTo>
                  <a:pt x="468961" y="872278"/>
                  <a:pt x="451667" y="961697"/>
                  <a:pt x="477078" y="1097225"/>
                </a:cubicBezTo>
                <a:cubicBezTo>
                  <a:pt x="482227" y="1124684"/>
                  <a:pt x="488084" y="1153492"/>
                  <a:pt x="503582" y="1176738"/>
                </a:cubicBezTo>
                <a:cubicBezTo>
                  <a:pt x="537018" y="1226890"/>
                  <a:pt x="518825" y="1205232"/>
                  <a:pt x="556591" y="1242999"/>
                </a:cubicBezTo>
                <a:lnTo>
                  <a:pt x="583095" y="1322512"/>
                </a:lnTo>
                <a:cubicBezTo>
                  <a:pt x="587512" y="1335764"/>
                  <a:pt x="586470" y="1352391"/>
                  <a:pt x="596347" y="1362268"/>
                </a:cubicBezTo>
                <a:lnTo>
                  <a:pt x="622852" y="1388773"/>
                </a:lnTo>
                <a:cubicBezTo>
                  <a:pt x="627269" y="1406442"/>
                  <a:pt x="630871" y="1424336"/>
                  <a:pt x="636104" y="1441781"/>
                </a:cubicBezTo>
                <a:cubicBezTo>
                  <a:pt x="656390" y="1509401"/>
                  <a:pt x="663641" y="1513208"/>
                  <a:pt x="675860" y="1574303"/>
                </a:cubicBezTo>
                <a:cubicBezTo>
                  <a:pt x="681130" y="1600651"/>
                  <a:pt x="683284" y="1627586"/>
                  <a:pt x="689113" y="1653816"/>
                </a:cubicBezTo>
                <a:cubicBezTo>
                  <a:pt x="692143" y="1667452"/>
                  <a:pt x="698527" y="1680141"/>
                  <a:pt x="702365" y="1693573"/>
                </a:cubicBezTo>
                <a:cubicBezTo>
                  <a:pt x="707368" y="1711085"/>
                  <a:pt x="712045" y="1728722"/>
                  <a:pt x="715617" y="1746581"/>
                </a:cubicBezTo>
                <a:cubicBezTo>
                  <a:pt x="720887" y="1772929"/>
                  <a:pt x="722352" y="1800026"/>
                  <a:pt x="728869" y="1826094"/>
                </a:cubicBezTo>
                <a:cubicBezTo>
                  <a:pt x="735645" y="1853198"/>
                  <a:pt x="746538" y="1879103"/>
                  <a:pt x="755373" y="1905607"/>
                </a:cubicBezTo>
                <a:cubicBezTo>
                  <a:pt x="759791" y="1918859"/>
                  <a:pt x="765886" y="1931666"/>
                  <a:pt x="768626" y="1945364"/>
                </a:cubicBezTo>
                <a:cubicBezTo>
                  <a:pt x="773043" y="1967451"/>
                  <a:pt x="775952" y="1989894"/>
                  <a:pt x="781878" y="2011625"/>
                </a:cubicBezTo>
                <a:cubicBezTo>
                  <a:pt x="781878" y="2011626"/>
                  <a:pt x="815008" y="2111015"/>
                  <a:pt x="821634" y="2130894"/>
                </a:cubicBezTo>
                <a:lnTo>
                  <a:pt x="887895" y="2329677"/>
                </a:lnTo>
                <a:lnTo>
                  <a:pt x="927652" y="2448947"/>
                </a:lnTo>
                <a:lnTo>
                  <a:pt x="940904" y="2488703"/>
                </a:lnTo>
                <a:cubicBezTo>
                  <a:pt x="945321" y="2501955"/>
                  <a:pt x="946407" y="2516837"/>
                  <a:pt x="954156" y="2528460"/>
                </a:cubicBezTo>
                <a:cubicBezTo>
                  <a:pt x="994520" y="2589007"/>
                  <a:pt x="969399" y="2556956"/>
                  <a:pt x="1033669" y="2621225"/>
                </a:cubicBezTo>
                <a:lnTo>
                  <a:pt x="1073426" y="2660981"/>
                </a:lnTo>
                <a:cubicBezTo>
                  <a:pt x="1082261" y="2669816"/>
                  <a:pt x="1089534" y="2680555"/>
                  <a:pt x="1099930" y="2687486"/>
                </a:cubicBezTo>
                <a:cubicBezTo>
                  <a:pt x="1126434" y="2705155"/>
                  <a:pt x="1156919" y="2717969"/>
                  <a:pt x="1179443" y="2740494"/>
                </a:cubicBezTo>
                <a:cubicBezTo>
                  <a:pt x="1215824" y="2776877"/>
                  <a:pt x="1194094" y="2763048"/>
                  <a:pt x="1245704" y="2780251"/>
                </a:cubicBezTo>
                <a:cubicBezTo>
                  <a:pt x="1258956" y="2789086"/>
                  <a:pt x="1270821" y="2800481"/>
                  <a:pt x="1285460" y="2806755"/>
                </a:cubicBezTo>
                <a:cubicBezTo>
                  <a:pt x="1301832" y="2813771"/>
                  <a:pt x="1392943" y="2830902"/>
                  <a:pt x="1404730" y="2833260"/>
                </a:cubicBezTo>
                <a:cubicBezTo>
                  <a:pt x="1442272" y="2945885"/>
                  <a:pt x="1389913" y="2808564"/>
                  <a:pt x="1444487" y="2899520"/>
                </a:cubicBezTo>
                <a:cubicBezTo>
                  <a:pt x="1451674" y="2911498"/>
                  <a:pt x="1453322" y="2926025"/>
                  <a:pt x="1457739" y="2939277"/>
                </a:cubicBezTo>
                <a:cubicBezTo>
                  <a:pt x="1465496" y="3040117"/>
                  <a:pt x="1467125" y="3110171"/>
                  <a:pt x="1484243" y="3204320"/>
                </a:cubicBezTo>
                <a:cubicBezTo>
                  <a:pt x="1487501" y="3222240"/>
                  <a:pt x="1494237" y="3239409"/>
                  <a:pt x="1497495" y="3257329"/>
                </a:cubicBezTo>
                <a:cubicBezTo>
                  <a:pt x="1503083" y="3288061"/>
                  <a:pt x="1504621" y="3319465"/>
                  <a:pt x="1510747" y="3350094"/>
                </a:cubicBezTo>
                <a:cubicBezTo>
                  <a:pt x="1513487" y="3363792"/>
                  <a:pt x="1524000" y="3375882"/>
                  <a:pt x="1524000" y="3389851"/>
                </a:cubicBezTo>
                <a:lnTo>
                  <a:pt x="1510747" y="3403103"/>
                </a:ln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438351" y="2033691"/>
            <a:ext cx="1819449" cy="3909909"/>
          </a:xfrm>
          <a:custGeom>
            <a:avLst/>
            <a:gdLst>
              <a:gd name="connsiteX0" fmla="*/ 60223 w 1716745"/>
              <a:gd name="connsiteY0" fmla="*/ 431213 h 3598483"/>
              <a:gd name="connsiteX1" fmla="*/ 73475 w 1716745"/>
              <a:gd name="connsiteY1" fmla="*/ 391457 h 3598483"/>
              <a:gd name="connsiteX2" fmla="*/ 113232 w 1716745"/>
              <a:gd name="connsiteY2" fmla="*/ 378205 h 3598483"/>
              <a:gd name="connsiteX3" fmla="*/ 139736 w 1716745"/>
              <a:gd name="connsiteY3" fmla="*/ 351700 h 3598483"/>
              <a:gd name="connsiteX4" fmla="*/ 179492 w 1716745"/>
              <a:gd name="connsiteY4" fmla="*/ 325196 h 3598483"/>
              <a:gd name="connsiteX5" fmla="*/ 205997 w 1716745"/>
              <a:gd name="connsiteY5" fmla="*/ 298692 h 3598483"/>
              <a:gd name="connsiteX6" fmla="*/ 245753 w 1716745"/>
              <a:gd name="connsiteY6" fmla="*/ 272187 h 3598483"/>
              <a:gd name="connsiteX7" fmla="*/ 272258 w 1716745"/>
              <a:gd name="connsiteY7" fmla="*/ 245683 h 3598483"/>
              <a:gd name="connsiteX8" fmla="*/ 351771 w 1716745"/>
              <a:gd name="connsiteY8" fmla="*/ 192674 h 3598483"/>
              <a:gd name="connsiteX9" fmla="*/ 391527 w 1716745"/>
              <a:gd name="connsiteY9" fmla="*/ 166170 h 3598483"/>
              <a:gd name="connsiteX10" fmla="*/ 484292 w 1716745"/>
              <a:gd name="connsiteY10" fmla="*/ 99909 h 3598483"/>
              <a:gd name="connsiteX11" fmla="*/ 510797 w 1716745"/>
              <a:gd name="connsiteY11" fmla="*/ 73405 h 3598483"/>
              <a:gd name="connsiteX12" fmla="*/ 590310 w 1716745"/>
              <a:gd name="connsiteY12" fmla="*/ 46900 h 3598483"/>
              <a:gd name="connsiteX13" fmla="*/ 630066 w 1716745"/>
              <a:gd name="connsiteY13" fmla="*/ 7144 h 3598483"/>
              <a:gd name="connsiteX14" fmla="*/ 802345 w 1716745"/>
              <a:gd name="connsiteY14" fmla="*/ 20396 h 3598483"/>
              <a:gd name="connsiteX15" fmla="*/ 908362 w 1716745"/>
              <a:gd name="connsiteY15" fmla="*/ 46900 h 3598483"/>
              <a:gd name="connsiteX16" fmla="*/ 1001127 w 1716745"/>
              <a:gd name="connsiteY16" fmla="*/ 126413 h 3598483"/>
              <a:gd name="connsiteX17" fmla="*/ 1067388 w 1716745"/>
              <a:gd name="connsiteY17" fmla="*/ 179422 h 3598483"/>
              <a:gd name="connsiteX18" fmla="*/ 1133649 w 1716745"/>
              <a:gd name="connsiteY18" fmla="*/ 245683 h 3598483"/>
              <a:gd name="connsiteX19" fmla="*/ 1160153 w 1716745"/>
              <a:gd name="connsiteY19" fmla="*/ 285439 h 3598483"/>
              <a:gd name="connsiteX20" fmla="*/ 1186658 w 1716745"/>
              <a:gd name="connsiteY20" fmla="*/ 311944 h 3598483"/>
              <a:gd name="connsiteX21" fmla="*/ 1213162 w 1716745"/>
              <a:gd name="connsiteY21" fmla="*/ 351700 h 3598483"/>
              <a:gd name="connsiteX22" fmla="*/ 1266171 w 1716745"/>
              <a:gd name="connsiteY22" fmla="*/ 404709 h 3598483"/>
              <a:gd name="connsiteX23" fmla="*/ 1319179 w 1716745"/>
              <a:gd name="connsiteY23" fmla="*/ 484222 h 3598483"/>
              <a:gd name="connsiteX24" fmla="*/ 1411945 w 1716745"/>
              <a:gd name="connsiteY24" fmla="*/ 563735 h 3598483"/>
              <a:gd name="connsiteX25" fmla="*/ 1451701 w 1716745"/>
              <a:gd name="connsiteY25" fmla="*/ 643248 h 3598483"/>
              <a:gd name="connsiteX26" fmla="*/ 1504710 w 1716745"/>
              <a:gd name="connsiteY26" fmla="*/ 709509 h 3598483"/>
              <a:gd name="connsiteX27" fmla="*/ 1531214 w 1716745"/>
              <a:gd name="connsiteY27" fmla="*/ 789022 h 3598483"/>
              <a:gd name="connsiteX28" fmla="*/ 1557719 w 1716745"/>
              <a:gd name="connsiteY28" fmla="*/ 868535 h 3598483"/>
              <a:gd name="connsiteX29" fmla="*/ 1584223 w 1716745"/>
              <a:gd name="connsiteY29" fmla="*/ 948048 h 3598483"/>
              <a:gd name="connsiteX30" fmla="*/ 1597475 w 1716745"/>
              <a:gd name="connsiteY30" fmla="*/ 987805 h 3598483"/>
              <a:gd name="connsiteX31" fmla="*/ 1623979 w 1716745"/>
              <a:gd name="connsiteY31" fmla="*/ 1146831 h 3598483"/>
              <a:gd name="connsiteX32" fmla="*/ 1650484 w 1716745"/>
              <a:gd name="connsiteY32" fmla="*/ 1226344 h 3598483"/>
              <a:gd name="connsiteX33" fmla="*/ 1637232 w 1716745"/>
              <a:gd name="connsiteY33" fmla="*/ 1623909 h 3598483"/>
              <a:gd name="connsiteX34" fmla="*/ 1623979 w 1716745"/>
              <a:gd name="connsiteY34" fmla="*/ 1716674 h 3598483"/>
              <a:gd name="connsiteX35" fmla="*/ 1610727 w 1716745"/>
              <a:gd name="connsiteY35" fmla="*/ 1835944 h 3598483"/>
              <a:gd name="connsiteX36" fmla="*/ 1623979 w 1716745"/>
              <a:gd name="connsiteY36" fmla="*/ 2061231 h 3598483"/>
              <a:gd name="connsiteX37" fmla="*/ 1637232 w 1716745"/>
              <a:gd name="connsiteY37" fmla="*/ 2114239 h 3598483"/>
              <a:gd name="connsiteX38" fmla="*/ 1663736 w 1716745"/>
              <a:gd name="connsiteY38" fmla="*/ 2419039 h 3598483"/>
              <a:gd name="connsiteX39" fmla="*/ 1676988 w 1716745"/>
              <a:gd name="connsiteY39" fmla="*/ 2578066 h 3598483"/>
              <a:gd name="connsiteX40" fmla="*/ 1716745 w 1716745"/>
              <a:gd name="connsiteY40" fmla="*/ 2737092 h 3598483"/>
              <a:gd name="connsiteX41" fmla="*/ 1690240 w 1716745"/>
              <a:gd name="connsiteY41" fmla="*/ 3002135 h 3598483"/>
              <a:gd name="connsiteX42" fmla="*/ 1676988 w 1716745"/>
              <a:gd name="connsiteY42" fmla="*/ 3041892 h 3598483"/>
              <a:gd name="connsiteX43" fmla="*/ 1650484 w 1716745"/>
              <a:gd name="connsiteY43" fmla="*/ 3200918 h 3598483"/>
              <a:gd name="connsiteX44" fmla="*/ 1623979 w 1716745"/>
              <a:gd name="connsiteY44" fmla="*/ 3227422 h 3598483"/>
              <a:gd name="connsiteX45" fmla="*/ 1610727 w 1716745"/>
              <a:gd name="connsiteY45" fmla="*/ 3306935 h 3598483"/>
              <a:gd name="connsiteX46" fmla="*/ 1584223 w 1716745"/>
              <a:gd name="connsiteY46" fmla="*/ 3386448 h 3598483"/>
              <a:gd name="connsiteX47" fmla="*/ 1557719 w 1716745"/>
              <a:gd name="connsiteY47" fmla="*/ 3465961 h 3598483"/>
              <a:gd name="connsiteX48" fmla="*/ 1517962 w 1716745"/>
              <a:gd name="connsiteY48" fmla="*/ 3545474 h 3598483"/>
              <a:gd name="connsiteX49" fmla="*/ 1491458 w 1716745"/>
              <a:gd name="connsiteY49" fmla="*/ 3571979 h 3598483"/>
              <a:gd name="connsiteX50" fmla="*/ 1398692 w 1716745"/>
              <a:gd name="connsiteY50" fmla="*/ 3598483 h 3598483"/>
              <a:gd name="connsiteX51" fmla="*/ 1279423 w 1716745"/>
              <a:gd name="connsiteY51" fmla="*/ 3585231 h 3598483"/>
              <a:gd name="connsiteX52" fmla="*/ 1120397 w 1716745"/>
              <a:gd name="connsiteY52" fmla="*/ 3505718 h 3598483"/>
              <a:gd name="connsiteX53" fmla="*/ 1093892 w 1716745"/>
              <a:gd name="connsiteY53" fmla="*/ 3479213 h 3598483"/>
              <a:gd name="connsiteX54" fmla="*/ 1054136 w 1716745"/>
              <a:gd name="connsiteY54" fmla="*/ 3452709 h 3598483"/>
              <a:gd name="connsiteX55" fmla="*/ 974623 w 1716745"/>
              <a:gd name="connsiteY55" fmla="*/ 3373196 h 3598483"/>
              <a:gd name="connsiteX56" fmla="*/ 934866 w 1716745"/>
              <a:gd name="connsiteY56" fmla="*/ 3346692 h 3598483"/>
              <a:gd name="connsiteX57" fmla="*/ 868606 w 1716745"/>
              <a:gd name="connsiteY57" fmla="*/ 3280431 h 3598483"/>
              <a:gd name="connsiteX58" fmla="*/ 802345 w 1716745"/>
              <a:gd name="connsiteY58" fmla="*/ 3227422 h 3598483"/>
              <a:gd name="connsiteX59" fmla="*/ 762588 w 1716745"/>
              <a:gd name="connsiteY59" fmla="*/ 3214170 h 3598483"/>
              <a:gd name="connsiteX60" fmla="*/ 656571 w 1716745"/>
              <a:gd name="connsiteY60" fmla="*/ 3121405 h 3598483"/>
              <a:gd name="connsiteX61" fmla="*/ 630066 w 1716745"/>
              <a:gd name="connsiteY61" fmla="*/ 3094900 h 3598483"/>
              <a:gd name="connsiteX62" fmla="*/ 550553 w 1716745"/>
              <a:gd name="connsiteY62" fmla="*/ 3041892 h 3598483"/>
              <a:gd name="connsiteX63" fmla="*/ 484292 w 1716745"/>
              <a:gd name="connsiteY63" fmla="*/ 2988883 h 3598483"/>
              <a:gd name="connsiteX64" fmla="*/ 431284 w 1716745"/>
              <a:gd name="connsiteY64" fmla="*/ 2909370 h 3598483"/>
              <a:gd name="connsiteX65" fmla="*/ 378275 w 1716745"/>
              <a:gd name="connsiteY65" fmla="*/ 2843109 h 3598483"/>
              <a:gd name="connsiteX66" fmla="*/ 338519 w 1716745"/>
              <a:gd name="connsiteY66" fmla="*/ 2723839 h 3598483"/>
              <a:gd name="connsiteX67" fmla="*/ 312014 w 1716745"/>
              <a:gd name="connsiteY67" fmla="*/ 2644326 h 3598483"/>
              <a:gd name="connsiteX68" fmla="*/ 298762 w 1716745"/>
              <a:gd name="connsiteY68" fmla="*/ 2604570 h 3598483"/>
              <a:gd name="connsiteX69" fmla="*/ 272258 w 1716745"/>
              <a:gd name="connsiteY69" fmla="*/ 2485300 h 3598483"/>
              <a:gd name="connsiteX70" fmla="*/ 259006 w 1716745"/>
              <a:gd name="connsiteY70" fmla="*/ 2445544 h 3598483"/>
              <a:gd name="connsiteX71" fmla="*/ 232501 w 1716745"/>
              <a:gd name="connsiteY71" fmla="*/ 2339526 h 3598483"/>
              <a:gd name="connsiteX72" fmla="*/ 205997 w 1716745"/>
              <a:gd name="connsiteY72" fmla="*/ 2233509 h 3598483"/>
              <a:gd name="connsiteX73" fmla="*/ 192745 w 1716745"/>
              <a:gd name="connsiteY73" fmla="*/ 2167248 h 3598483"/>
              <a:gd name="connsiteX74" fmla="*/ 166240 w 1716745"/>
              <a:gd name="connsiteY74" fmla="*/ 2074483 h 3598483"/>
              <a:gd name="connsiteX75" fmla="*/ 152988 w 1716745"/>
              <a:gd name="connsiteY75" fmla="*/ 1981718 h 3598483"/>
              <a:gd name="connsiteX76" fmla="*/ 126484 w 1716745"/>
              <a:gd name="connsiteY76" fmla="*/ 1902205 h 3598483"/>
              <a:gd name="connsiteX77" fmla="*/ 99979 w 1716745"/>
              <a:gd name="connsiteY77" fmla="*/ 1822692 h 3598483"/>
              <a:gd name="connsiteX78" fmla="*/ 86727 w 1716745"/>
              <a:gd name="connsiteY78" fmla="*/ 1782935 h 3598483"/>
              <a:gd name="connsiteX79" fmla="*/ 73475 w 1716745"/>
              <a:gd name="connsiteY79" fmla="*/ 1716674 h 3598483"/>
              <a:gd name="connsiteX80" fmla="*/ 33719 w 1716745"/>
              <a:gd name="connsiteY80" fmla="*/ 1584152 h 3598483"/>
              <a:gd name="connsiteX81" fmla="*/ 20466 w 1716745"/>
              <a:gd name="connsiteY81" fmla="*/ 1544396 h 3598483"/>
              <a:gd name="connsiteX82" fmla="*/ 20466 w 1716745"/>
              <a:gd name="connsiteY82" fmla="*/ 881787 h 3598483"/>
              <a:gd name="connsiteX83" fmla="*/ 46971 w 1716745"/>
              <a:gd name="connsiteY83" fmla="*/ 669752 h 3598483"/>
              <a:gd name="connsiteX84" fmla="*/ 60223 w 1716745"/>
              <a:gd name="connsiteY84" fmla="*/ 470970 h 3598483"/>
              <a:gd name="connsiteX85" fmla="*/ 60223 w 1716745"/>
              <a:gd name="connsiteY85" fmla="*/ 431213 h 35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716745" h="3598483">
                <a:moveTo>
                  <a:pt x="60223" y="431213"/>
                </a:moveTo>
                <a:cubicBezTo>
                  <a:pt x="62432" y="417961"/>
                  <a:pt x="63597" y="401334"/>
                  <a:pt x="73475" y="391457"/>
                </a:cubicBezTo>
                <a:cubicBezTo>
                  <a:pt x="83353" y="381579"/>
                  <a:pt x="101254" y="385392"/>
                  <a:pt x="113232" y="378205"/>
                </a:cubicBezTo>
                <a:cubicBezTo>
                  <a:pt x="123946" y="371777"/>
                  <a:pt x="129980" y="359505"/>
                  <a:pt x="139736" y="351700"/>
                </a:cubicBezTo>
                <a:cubicBezTo>
                  <a:pt x="152173" y="341750"/>
                  <a:pt x="167055" y="335145"/>
                  <a:pt x="179492" y="325196"/>
                </a:cubicBezTo>
                <a:cubicBezTo>
                  <a:pt x="189248" y="317391"/>
                  <a:pt x="196241" y="306497"/>
                  <a:pt x="205997" y="298692"/>
                </a:cubicBezTo>
                <a:cubicBezTo>
                  <a:pt x="218434" y="288742"/>
                  <a:pt x="233316" y="282137"/>
                  <a:pt x="245753" y="272187"/>
                </a:cubicBezTo>
                <a:cubicBezTo>
                  <a:pt x="255509" y="264382"/>
                  <a:pt x="262263" y="253180"/>
                  <a:pt x="272258" y="245683"/>
                </a:cubicBezTo>
                <a:cubicBezTo>
                  <a:pt x="297742" y="226570"/>
                  <a:pt x="325267" y="210344"/>
                  <a:pt x="351771" y="192674"/>
                </a:cubicBezTo>
                <a:cubicBezTo>
                  <a:pt x="365023" y="183839"/>
                  <a:pt x="380265" y="177432"/>
                  <a:pt x="391527" y="166170"/>
                </a:cubicBezTo>
                <a:cubicBezTo>
                  <a:pt x="454413" y="103284"/>
                  <a:pt x="420830" y="121063"/>
                  <a:pt x="484292" y="99909"/>
                </a:cubicBezTo>
                <a:cubicBezTo>
                  <a:pt x="493127" y="91074"/>
                  <a:pt x="499622" y="78993"/>
                  <a:pt x="510797" y="73405"/>
                </a:cubicBezTo>
                <a:cubicBezTo>
                  <a:pt x="535786" y="60911"/>
                  <a:pt x="590310" y="46900"/>
                  <a:pt x="590310" y="46900"/>
                </a:cubicBezTo>
                <a:cubicBezTo>
                  <a:pt x="603562" y="33648"/>
                  <a:pt x="611470" y="9469"/>
                  <a:pt x="630066" y="7144"/>
                </a:cubicBezTo>
                <a:cubicBezTo>
                  <a:pt x="687217" y="0"/>
                  <a:pt x="745101" y="14036"/>
                  <a:pt x="802345" y="20396"/>
                </a:cubicBezTo>
                <a:cubicBezTo>
                  <a:pt x="850321" y="25727"/>
                  <a:pt x="867072" y="33137"/>
                  <a:pt x="908362" y="46900"/>
                </a:cubicBezTo>
                <a:cubicBezTo>
                  <a:pt x="1035967" y="174505"/>
                  <a:pt x="900212" y="45681"/>
                  <a:pt x="1001127" y="126413"/>
                </a:cubicBezTo>
                <a:cubicBezTo>
                  <a:pt x="1095542" y="201946"/>
                  <a:pt x="945026" y="97847"/>
                  <a:pt x="1067388" y="179422"/>
                </a:cubicBezTo>
                <a:cubicBezTo>
                  <a:pt x="1138063" y="285437"/>
                  <a:pt x="1045304" y="157339"/>
                  <a:pt x="1133649" y="245683"/>
                </a:cubicBezTo>
                <a:cubicBezTo>
                  <a:pt x="1144911" y="256945"/>
                  <a:pt x="1150204" y="273002"/>
                  <a:pt x="1160153" y="285439"/>
                </a:cubicBezTo>
                <a:cubicBezTo>
                  <a:pt x="1167958" y="295196"/>
                  <a:pt x="1178853" y="302187"/>
                  <a:pt x="1186658" y="311944"/>
                </a:cubicBezTo>
                <a:cubicBezTo>
                  <a:pt x="1196607" y="324381"/>
                  <a:pt x="1202797" y="339607"/>
                  <a:pt x="1213162" y="351700"/>
                </a:cubicBezTo>
                <a:cubicBezTo>
                  <a:pt x="1229424" y="370673"/>
                  <a:pt x="1252310" y="383917"/>
                  <a:pt x="1266171" y="404709"/>
                </a:cubicBezTo>
                <a:cubicBezTo>
                  <a:pt x="1283840" y="431213"/>
                  <a:pt x="1296655" y="461698"/>
                  <a:pt x="1319179" y="484222"/>
                </a:cubicBezTo>
                <a:cubicBezTo>
                  <a:pt x="1383450" y="548493"/>
                  <a:pt x="1351396" y="523370"/>
                  <a:pt x="1411945" y="563735"/>
                </a:cubicBezTo>
                <a:cubicBezTo>
                  <a:pt x="1425942" y="605726"/>
                  <a:pt x="1422342" y="606550"/>
                  <a:pt x="1451701" y="643248"/>
                </a:cubicBezTo>
                <a:cubicBezTo>
                  <a:pt x="1479240" y="677671"/>
                  <a:pt x="1484314" y="663617"/>
                  <a:pt x="1504710" y="709509"/>
                </a:cubicBezTo>
                <a:cubicBezTo>
                  <a:pt x="1516057" y="735039"/>
                  <a:pt x="1522379" y="762518"/>
                  <a:pt x="1531214" y="789022"/>
                </a:cubicBezTo>
                <a:lnTo>
                  <a:pt x="1557719" y="868535"/>
                </a:lnTo>
                <a:lnTo>
                  <a:pt x="1584223" y="948048"/>
                </a:lnTo>
                <a:cubicBezTo>
                  <a:pt x="1588640" y="961300"/>
                  <a:pt x="1595179" y="974026"/>
                  <a:pt x="1597475" y="987805"/>
                </a:cubicBezTo>
                <a:cubicBezTo>
                  <a:pt x="1606310" y="1040814"/>
                  <a:pt x="1606985" y="1095849"/>
                  <a:pt x="1623979" y="1146831"/>
                </a:cubicBezTo>
                <a:lnTo>
                  <a:pt x="1650484" y="1226344"/>
                </a:lnTo>
                <a:cubicBezTo>
                  <a:pt x="1646067" y="1358866"/>
                  <a:pt x="1644389" y="1491507"/>
                  <a:pt x="1637232" y="1623909"/>
                </a:cubicBezTo>
                <a:cubicBezTo>
                  <a:pt x="1635546" y="1655099"/>
                  <a:pt x="1627853" y="1685680"/>
                  <a:pt x="1623979" y="1716674"/>
                </a:cubicBezTo>
                <a:cubicBezTo>
                  <a:pt x="1619017" y="1756366"/>
                  <a:pt x="1615144" y="1796187"/>
                  <a:pt x="1610727" y="1835944"/>
                </a:cubicBezTo>
                <a:cubicBezTo>
                  <a:pt x="1615144" y="1911040"/>
                  <a:pt x="1616847" y="1986344"/>
                  <a:pt x="1623979" y="2061231"/>
                </a:cubicBezTo>
                <a:cubicBezTo>
                  <a:pt x="1625706" y="2079362"/>
                  <a:pt x="1635221" y="2096137"/>
                  <a:pt x="1637232" y="2114239"/>
                </a:cubicBezTo>
                <a:cubicBezTo>
                  <a:pt x="1648494" y="2215599"/>
                  <a:pt x="1655027" y="2317428"/>
                  <a:pt x="1663736" y="2419039"/>
                </a:cubicBezTo>
                <a:cubicBezTo>
                  <a:pt x="1668279" y="2472037"/>
                  <a:pt x="1660167" y="2527603"/>
                  <a:pt x="1676988" y="2578066"/>
                </a:cubicBezTo>
                <a:cubicBezTo>
                  <a:pt x="1711989" y="2683070"/>
                  <a:pt x="1698899" y="2630021"/>
                  <a:pt x="1716745" y="2737092"/>
                </a:cubicBezTo>
                <a:cubicBezTo>
                  <a:pt x="1709037" y="2852709"/>
                  <a:pt x="1714127" y="2906587"/>
                  <a:pt x="1690240" y="3002135"/>
                </a:cubicBezTo>
                <a:cubicBezTo>
                  <a:pt x="1686852" y="3015687"/>
                  <a:pt x="1681405" y="3028640"/>
                  <a:pt x="1676988" y="3041892"/>
                </a:cubicBezTo>
                <a:cubicBezTo>
                  <a:pt x="1675679" y="3053670"/>
                  <a:pt x="1671676" y="3165599"/>
                  <a:pt x="1650484" y="3200918"/>
                </a:cubicBezTo>
                <a:cubicBezTo>
                  <a:pt x="1644056" y="3211632"/>
                  <a:pt x="1632814" y="3218587"/>
                  <a:pt x="1623979" y="3227422"/>
                </a:cubicBezTo>
                <a:cubicBezTo>
                  <a:pt x="1619562" y="3253926"/>
                  <a:pt x="1617244" y="3280867"/>
                  <a:pt x="1610727" y="3306935"/>
                </a:cubicBezTo>
                <a:cubicBezTo>
                  <a:pt x="1603951" y="3334039"/>
                  <a:pt x="1593058" y="3359944"/>
                  <a:pt x="1584223" y="3386448"/>
                </a:cubicBezTo>
                <a:lnTo>
                  <a:pt x="1557719" y="3465961"/>
                </a:lnTo>
                <a:cubicBezTo>
                  <a:pt x="1543722" y="3507952"/>
                  <a:pt x="1547321" y="3508775"/>
                  <a:pt x="1517962" y="3545474"/>
                </a:cubicBezTo>
                <a:cubicBezTo>
                  <a:pt x="1510157" y="3555230"/>
                  <a:pt x="1502172" y="3565551"/>
                  <a:pt x="1491458" y="3571979"/>
                </a:cubicBezTo>
                <a:cubicBezTo>
                  <a:pt x="1477879" y="3580126"/>
                  <a:pt x="1408592" y="3596008"/>
                  <a:pt x="1398692" y="3598483"/>
                </a:cubicBezTo>
                <a:cubicBezTo>
                  <a:pt x="1358936" y="3594066"/>
                  <a:pt x="1318647" y="3593076"/>
                  <a:pt x="1279423" y="3585231"/>
                </a:cubicBezTo>
                <a:cubicBezTo>
                  <a:pt x="1225534" y="3574453"/>
                  <a:pt x="1159485" y="3544806"/>
                  <a:pt x="1120397" y="3505718"/>
                </a:cubicBezTo>
                <a:cubicBezTo>
                  <a:pt x="1111562" y="3496883"/>
                  <a:pt x="1103649" y="3487018"/>
                  <a:pt x="1093892" y="3479213"/>
                </a:cubicBezTo>
                <a:cubicBezTo>
                  <a:pt x="1081455" y="3469264"/>
                  <a:pt x="1066040" y="3463290"/>
                  <a:pt x="1054136" y="3452709"/>
                </a:cubicBezTo>
                <a:cubicBezTo>
                  <a:pt x="1026121" y="3427807"/>
                  <a:pt x="1005811" y="3393987"/>
                  <a:pt x="974623" y="3373196"/>
                </a:cubicBezTo>
                <a:cubicBezTo>
                  <a:pt x="961371" y="3364361"/>
                  <a:pt x="946852" y="3357180"/>
                  <a:pt x="934866" y="3346692"/>
                </a:cubicBezTo>
                <a:cubicBezTo>
                  <a:pt x="911359" y="3326123"/>
                  <a:pt x="890693" y="3302518"/>
                  <a:pt x="868606" y="3280431"/>
                </a:cubicBezTo>
                <a:cubicBezTo>
                  <a:pt x="843955" y="3255779"/>
                  <a:pt x="835779" y="3244139"/>
                  <a:pt x="802345" y="3227422"/>
                </a:cubicBezTo>
                <a:cubicBezTo>
                  <a:pt x="789851" y="3221175"/>
                  <a:pt x="775840" y="3218587"/>
                  <a:pt x="762588" y="3214170"/>
                </a:cubicBezTo>
                <a:cubicBezTo>
                  <a:pt x="599102" y="3050684"/>
                  <a:pt x="766149" y="3209068"/>
                  <a:pt x="656571" y="3121405"/>
                </a:cubicBezTo>
                <a:cubicBezTo>
                  <a:pt x="646814" y="3113600"/>
                  <a:pt x="640062" y="3102397"/>
                  <a:pt x="630066" y="3094900"/>
                </a:cubicBezTo>
                <a:cubicBezTo>
                  <a:pt x="604583" y="3075788"/>
                  <a:pt x="573077" y="3064417"/>
                  <a:pt x="550553" y="3041892"/>
                </a:cubicBezTo>
                <a:cubicBezTo>
                  <a:pt x="512787" y="3004125"/>
                  <a:pt x="534445" y="3022317"/>
                  <a:pt x="484292" y="2988883"/>
                </a:cubicBezTo>
                <a:cubicBezTo>
                  <a:pt x="466623" y="2962379"/>
                  <a:pt x="453809" y="2931894"/>
                  <a:pt x="431284" y="2909370"/>
                </a:cubicBezTo>
                <a:cubicBezTo>
                  <a:pt x="409253" y="2887339"/>
                  <a:pt x="391650" y="2873203"/>
                  <a:pt x="378275" y="2843109"/>
                </a:cubicBezTo>
                <a:cubicBezTo>
                  <a:pt x="378271" y="2843099"/>
                  <a:pt x="345147" y="2743722"/>
                  <a:pt x="338519" y="2723839"/>
                </a:cubicBezTo>
                <a:lnTo>
                  <a:pt x="312014" y="2644326"/>
                </a:lnTo>
                <a:cubicBezTo>
                  <a:pt x="307597" y="2631074"/>
                  <a:pt x="301501" y="2618268"/>
                  <a:pt x="298762" y="2604570"/>
                </a:cubicBezTo>
                <a:cubicBezTo>
                  <a:pt x="289653" y="2559026"/>
                  <a:pt x="284734" y="2528967"/>
                  <a:pt x="272258" y="2485300"/>
                </a:cubicBezTo>
                <a:cubicBezTo>
                  <a:pt x="268421" y="2471869"/>
                  <a:pt x="262681" y="2459021"/>
                  <a:pt x="259006" y="2445544"/>
                </a:cubicBezTo>
                <a:cubicBezTo>
                  <a:pt x="249421" y="2410401"/>
                  <a:pt x="241336" y="2374865"/>
                  <a:pt x="232501" y="2339526"/>
                </a:cubicBezTo>
                <a:cubicBezTo>
                  <a:pt x="232499" y="2339519"/>
                  <a:pt x="205998" y="2233516"/>
                  <a:pt x="205997" y="2233509"/>
                </a:cubicBezTo>
                <a:cubicBezTo>
                  <a:pt x="201580" y="2211422"/>
                  <a:pt x="198208" y="2189100"/>
                  <a:pt x="192745" y="2167248"/>
                </a:cubicBezTo>
                <a:cubicBezTo>
                  <a:pt x="173817" y="2091539"/>
                  <a:pt x="182769" y="2165392"/>
                  <a:pt x="166240" y="2074483"/>
                </a:cubicBezTo>
                <a:cubicBezTo>
                  <a:pt x="160652" y="2043751"/>
                  <a:pt x="160012" y="2012154"/>
                  <a:pt x="152988" y="1981718"/>
                </a:cubicBezTo>
                <a:cubicBezTo>
                  <a:pt x="146706" y="1954495"/>
                  <a:pt x="135319" y="1928709"/>
                  <a:pt x="126484" y="1902205"/>
                </a:cubicBezTo>
                <a:lnTo>
                  <a:pt x="99979" y="1822692"/>
                </a:lnTo>
                <a:cubicBezTo>
                  <a:pt x="95561" y="1809440"/>
                  <a:pt x="89467" y="1796633"/>
                  <a:pt x="86727" y="1782935"/>
                </a:cubicBezTo>
                <a:cubicBezTo>
                  <a:pt x="82310" y="1760848"/>
                  <a:pt x="78361" y="1738662"/>
                  <a:pt x="73475" y="1716674"/>
                </a:cubicBezTo>
                <a:cubicBezTo>
                  <a:pt x="60125" y="1656597"/>
                  <a:pt x="55739" y="1650212"/>
                  <a:pt x="33719" y="1584152"/>
                </a:cubicBezTo>
                <a:lnTo>
                  <a:pt x="20466" y="1544396"/>
                </a:lnTo>
                <a:cubicBezTo>
                  <a:pt x="0" y="1216940"/>
                  <a:pt x="551" y="1329855"/>
                  <a:pt x="20466" y="881787"/>
                </a:cubicBezTo>
                <a:cubicBezTo>
                  <a:pt x="25709" y="763831"/>
                  <a:pt x="28790" y="760660"/>
                  <a:pt x="46971" y="669752"/>
                </a:cubicBezTo>
                <a:cubicBezTo>
                  <a:pt x="51388" y="603491"/>
                  <a:pt x="53271" y="537013"/>
                  <a:pt x="60223" y="470970"/>
                </a:cubicBezTo>
                <a:cubicBezTo>
                  <a:pt x="62130" y="452857"/>
                  <a:pt x="58014" y="444465"/>
                  <a:pt x="60223" y="4312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876799" y="838200"/>
            <a:ext cx="2819400" cy="457200"/>
            <a:chOff x="5486400" y="1219200"/>
            <a:chExt cx="2544337" cy="718457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5486400" y="1219200"/>
              <a:ext cx="2544337" cy="718457"/>
            </a:xfrm>
            <a:prstGeom prst="wedgeRoundRectCallout">
              <a:avLst>
                <a:gd name="adj1" fmla="val -67400"/>
                <a:gd name="adj2" fmla="val 25027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62600" y="1295400"/>
              <a:ext cx="2399371" cy="580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Include this parcel of land</a:t>
              </a:r>
              <a:endParaRPr lang="en-US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257800" y="1828800"/>
            <a:ext cx="1676400" cy="457200"/>
            <a:chOff x="5486400" y="1219200"/>
            <a:chExt cx="2819400" cy="718457"/>
          </a:xfrm>
        </p:grpSpPr>
        <p:sp>
          <p:nvSpPr>
            <p:cNvPr id="43" name="Rounded Rectangular Callout 42"/>
            <p:cNvSpPr/>
            <p:nvPr/>
          </p:nvSpPr>
          <p:spPr>
            <a:xfrm>
              <a:off x="5486400" y="1219200"/>
              <a:ext cx="2819400" cy="718457"/>
            </a:xfrm>
            <a:prstGeom prst="wedgeRoundRectCallout">
              <a:avLst>
                <a:gd name="adj1" fmla="val -67400"/>
                <a:gd name="adj2" fmla="val 25027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85183" y="1295400"/>
              <a:ext cx="2492463" cy="580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Include River</a:t>
              </a:r>
              <a:endParaRPr lang="en-US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10200" y="6019800"/>
            <a:ext cx="1905000" cy="457200"/>
            <a:chOff x="5486400" y="1219200"/>
            <a:chExt cx="3203864" cy="718458"/>
          </a:xfrm>
        </p:grpSpPr>
        <p:sp>
          <p:nvSpPr>
            <p:cNvPr id="48" name="Rounded Rectangular Callout 47"/>
            <p:cNvSpPr/>
            <p:nvPr/>
          </p:nvSpPr>
          <p:spPr>
            <a:xfrm>
              <a:off x="5486400" y="1219200"/>
              <a:ext cx="3203864" cy="718458"/>
            </a:xfrm>
            <a:prstGeom prst="wedgeRoundRectCallout">
              <a:avLst>
                <a:gd name="adj1" fmla="val -83210"/>
                <a:gd name="adj2" fmla="val -17001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85183" y="1295400"/>
              <a:ext cx="2876927" cy="580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Include </a:t>
              </a:r>
              <a:r>
                <a:rPr lang="en-US" b="1" dirty="0" err="1" smtClean="0"/>
                <a:t>Bazam</a:t>
              </a:r>
              <a:endParaRPr lang="en-US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4800" y="5105400"/>
            <a:ext cx="3124200" cy="457200"/>
            <a:chOff x="3820391" y="1219200"/>
            <a:chExt cx="5254337" cy="718457"/>
          </a:xfrm>
        </p:grpSpPr>
        <p:sp>
          <p:nvSpPr>
            <p:cNvPr id="52" name="Rounded Rectangular Callout 51"/>
            <p:cNvSpPr/>
            <p:nvPr/>
          </p:nvSpPr>
          <p:spPr>
            <a:xfrm>
              <a:off x="3820391" y="1219200"/>
              <a:ext cx="5254337" cy="718457"/>
            </a:xfrm>
            <a:prstGeom prst="wedgeRoundRectCallout">
              <a:avLst>
                <a:gd name="adj1" fmla="val 87225"/>
                <a:gd name="adj2" fmla="val -126537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48546" y="1295400"/>
              <a:ext cx="5126182" cy="580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Include the traditional house</a:t>
              </a:r>
              <a:endParaRPr lang="en-US" b="1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477000" y="2831068"/>
            <a:ext cx="2057400" cy="369332"/>
            <a:chOff x="6705600" y="2831068"/>
            <a:chExt cx="2057400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6705600" y="3048000"/>
              <a:ext cx="53340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280995" y="2831068"/>
              <a:ext cx="1482005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Expressway</a:t>
              </a:r>
              <a:endParaRPr lang="en-US" b="1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77000" y="3364468"/>
            <a:ext cx="2438400" cy="369332"/>
            <a:chOff x="6477000" y="2831068"/>
            <a:chExt cx="2438400" cy="369332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477000" y="3048000"/>
              <a:ext cx="533400" cy="1588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086600" y="2831068"/>
              <a:ext cx="182880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Design boundary</a:t>
              </a:r>
              <a:endParaRPr lang="en-US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35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599" y="28575"/>
            <a:ext cx="8550275" cy="8096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Glimpse about Bhutan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5600" y="8382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750" y="84772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RURAL AND URBAN SETTLEMENT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Chador Drukpa\Desktop\From Ugyen\Thimphu.jpg"/>
          <p:cNvPicPr>
            <a:picLocks noChangeAspect="1" noChangeArrowheads="1"/>
          </p:cNvPicPr>
          <p:nvPr/>
        </p:nvPicPr>
        <p:blipFill>
          <a:blip r:embed="rId2" cstate="print"/>
          <a:srcRect t="20214" r="6140" b="7955"/>
          <a:stretch>
            <a:fillRect/>
          </a:stretch>
        </p:blipFill>
        <p:spPr bwMode="auto">
          <a:xfrm>
            <a:off x="228600" y="4038600"/>
            <a:ext cx="8686800" cy="2692638"/>
          </a:xfrm>
          <a:prstGeom prst="rect">
            <a:avLst/>
          </a:prstGeom>
          <a:noFill/>
        </p:spPr>
      </p:pic>
      <p:pic>
        <p:nvPicPr>
          <p:cNvPr id="21" name="Picture 2" descr="C:\Users\tandin chhatshe dorj\Desktop\D\Picture for symposium\Rukubje.JPG"/>
          <p:cNvPicPr>
            <a:picLocks noChangeAspect="1" noChangeArrowheads="1"/>
          </p:cNvPicPr>
          <p:nvPr/>
        </p:nvPicPr>
        <p:blipFill>
          <a:blip r:embed="rId3" cstate="print"/>
          <a:srcRect l="11236" t="54277" r="12204" b="14513"/>
          <a:stretch>
            <a:fillRect/>
          </a:stretch>
        </p:blipFill>
        <p:spPr bwMode="auto">
          <a:xfrm>
            <a:off x="228600" y="1162050"/>
            <a:ext cx="8691887" cy="2362200"/>
          </a:xfrm>
          <a:prstGeom prst="rect">
            <a:avLst/>
          </a:prstGeom>
          <a:noFill/>
        </p:spPr>
      </p:pic>
      <p:pic>
        <p:nvPicPr>
          <p:cNvPr id="26626" name="Picture 2" descr="C:\Users\user\AppData\Local\Temp\kuensel-phodrang-buddh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4087177"/>
            <a:ext cx="3981450" cy="2642235"/>
          </a:xfrm>
          <a:prstGeom prst="rect">
            <a:avLst/>
          </a:prstGeom>
          <a:noFill/>
        </p:spPr>
      </p:pic>
      <p:pic>
        <p:nvPicPr>
          <p:cNvPr id="22" name="Picture 21" descr="C:\Users\tandin chhatshe dorj\Desktop\DHS-presentation\pictures\Picture1.jpg"/>
          <p:cNvPicPr>
            <a:picLocks noChangeAspect="1" noChangeArrowheads="1"/>
          </p:cNvPicPr>
          <p:nvPr/>
        </p:nvPicPr>
        <p:blipFill>
          <a:blip r:embed="rId5"/>
          <a:srcRect t="10154"/>
          <a:stretch>
            <a:fillRect/>
          </a:stretch>
        </p:blipFill>
        <p:spPr bwMode="auto">
          <a:xfrm>
            <a:off x="228600" y="1152525"/>
            <a:ext cx="5204004" cy="3506688"/>
          </a:xfrm>
          <a:prstGeom prst="rect">
            <a:avLst/>
          </a:prstGeom>
          <a:noFill/>
        </p:spPr>
      </p:pic>
      <p:pic>
        <p:nvPicPr>
          <p:cNvPr id="23" name="Picture 22" descr="C:\Users\tandin chhatshe dorj\Desktop\DHS-presentation\pictures\Rinchen gang.jpg"/>
          <p:cNvPicPr>
            <a:picLocks noChangeAspect="1" noChangeArrowheads="1"/>
          </p:cNvPicPr>
          <p:nvPr/>
        </p:nvPicPr>
        <p:blipFill>
          <a:blip r:embed="rId6" cstate="print"/>
          <a:srcRect l="6751" t="15424"/>
          <a:stretch>
            <a:fillRect/>
          </a:stretch>
        </p:blipFill>
        <p:spPr bwMode="auto">
          <a:xfrm>
            <a:off x="3114675" y="1143000"/>
            <a:ext cx="5791199" cy="3506688"/>
          </a:xfrm>
          <a:prstGeom prst="rect">
            <a:avLst/>
          </a:prstGeom>
          <a:noFill/>
        </p:spPr>
      </p:pic>
      <p:pic>
        <p:nvPicPr>
          <p:cNvPr id="26629" name="Picture 5" descr="C:\Users\user\Desktop\T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6372" y="3143250"/>
            <a:ext cx="8669028" cy="3586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2400"/>
            <a:ext cx="91440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View from West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Chhado Drukpa_LapTop\Craft Village\craft village 3d\views for monday 26th jan\birds eye view 1.jpg"/>
          <p:cNvPicPr>
            <a:picLocks noChangeAspect="1" noChangeArrowheads="1"/>
          </p:cNvPicPr>
          <p:nvPr/>
        </p:nvPicPr>
        <p:blipFill>
          <a:blip r:embed="rId2"/>
          <a:srcRect l="4167" r="9773"/>
          <a:stretch>
            <a:fillRect/>
          </a:stretch>
        </p:blipFill>
        <p:spPr bwMode="auto">
          <a:xfrm>
            <a:off x="-14454" y="1142999"/>
            <a:ext cx="9156923" cy="49927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2400"/>
            <a:ext cx="91440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152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close up view from the East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Chhado Drukpa_LapTop\Craft Village\craft village 3d\new views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3642"/>
            <a:ext cx="9144000" cy="42907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2400"/>
            <a:ext cx="9144000" cy="533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152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view of the OAT, Walkway &amp; Side Entrance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D:\Chhado Drukpa_LapTop\Craft Village\craft village 3d\views for monday 26th jan\oat view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485"/>
            <a:ext cx="9144000" cy="42907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3771900"/>
            <a:ext cx="7772400" cy="79057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THANK  YOU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1885207"/>
            <a:ext cx="81370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HOPE OUR DREAMS COME TRUE </a:t>
            </a:r>
          </a:p>
          <a:p>
            <a:pPr algn="ctr"/>
            <a:r>
              <a:rPr lang="en-US" sz="4000" dirty="0" smtClean="0"/>
              <a:t>SOONER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599" y="28575"/>
            <a:ext cx="8550275" cy="8096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Glimpse about Bhutan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5600" y="8382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750" y="84772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Architecture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G:\Craft village images\Chohoeten.jpg"/>
          <p:cNvPicPr>
            <a:picLocks noChangeAspect="1" noChangeArrowheads="1"/>
          </p:cNvPicPr>
          <p:nvPr/>
        </p:nvPicPr>
        <p:blipFill>
          <a:blip r:embed="rId2"/>
          <a:srcRect l="21250" t="10478" b="20000"/>
          <a:stretch>
            <a:fillRect/>
          </a:stretch>
        </p:blipFill>
        <p:spPr bwMode="auto">
          <a:xfrm>
            <a:off x="285750" y="1217057"/>
            <a:ext cx="5063770" cy="3352800"/>
          </a:xfrm>
          <a:prstGeom prst="rect">
            <a:avLst/>
          </a:prstGeom>
          <a:noFill/>
        </p:spPr>
      </p:pic>
      <p:pic>
        <p:nvPicPr>
          <p:cNvPr id="12" name="Picture 2" descr="G:\Craft village images\Chhoeten to Gangtey vi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124200"/>
            <a:ext cx="3573694" cy="3429000"/>
          </a:xfrm>
          <a:prstGeom prst="rect">
            <a:avLst/>
          </a:prstGeom>
          <a:noFill/>
        </p:spPr>
      </p:pic>
      <p:pic>
        <p:nvPicPr>
          <p:cNvPr id="13" name="Picture 5" descr="Bldg form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l="36747" t="24533" r="45800" b="52246"/>
          <a:stretch>
            <a:fillRect/>
          </a:stretch>
        </p:blipFill>
        <p:spPr bwMode="auto">
          <a:xfrm>
            <a:off x="5799067" y="2743932"/>
            <a:ext cx="2962251" cy="276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G:\Craft village images\Chhoetens.jpg"/>
          <p:cNvPicPr>
            <a:picLocks noChangeAspect="1" noChangeArrowheads="1"/>
          </p:cNvPicPr>
          <p:nvPr/>
        </p:nvPicPr>
        <p:blipFill>
          <a:blip r:embed="rId5"/>
          <a:srcRect l="17480" t="8000" r="13144"/>
          <a:stretch>
            <a:fillRect/>
          </a:stretch>
        </p:blipFill>
        <p:spPr bwMode="auto">
          <a:xfrm>
            <a:off x="5799067" y="1217057"/>
            <a:ext cx="2962251" cy="1447800"/>
          </a:xfrm>
          <a:prstGeom prst="rect">
            <a:avLst/>
          </a:prstGeom>
          <a:noFill/>
        </p:spPr>
      </p:pic>
      <p:pic>
        <p:nvPicPr>
          <p:cNvPr id="39938" name="Picture 2" descr="C:\Users\user\AppData\Local\Temp\the-tigers-nest-171377_960_7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47725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599" y="28575"/>
            <a:ext cx="8550275" cy="8096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Glimpse about Bhutan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5600" y="838200"/>
            <a:ext cx="855027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750" y="84772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Culture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62" name="Picture 2" descr="Image result for tshechu in bhutan"/>
          <p:cNvPicPr>
            <a:picLocks noChangeAspect="1" noChangeArrowheads="1"/>
          </p:cNvPicPr>
          <p:nvPr/>
        </p:nvPicPr>
        <p:blipFill>
          <a:blip r:embed="rId2"/>
          <a:srcRect l="8918" t="6436" b="5987"/>
          <a:stretch>
            <a:fillRect/>
          </a:stretch>
        </p:blipFill>
        <p:spPr bwMode="auto">
          <a:xfrm>
            <a:off x="314325" y="1217057"/>
            <a:ext cx="8458200" cy="5421780"/>
          </a:xfrm>
          <a:prstGeom prst="rect">
            <a:avLst/>
          </a:prstGeom>
          <a:noFill/>
        </p:spPr>
      </p:pic>
      <p:pic>
        <p:nvPicPr>
          <p:cNvPr id="40964" name="Picture 4" descr="Image result for bhutanese archery"/>
          <p:cNvPicPr>
            <a:picLocks noChangeAspect="1" noChangeArrowheads="1"/>
          </p:cNvPicPr>
          <p:nvPr/>
        </p:nvPicPr>
        <p:blipFill>
          <a:blip r:embed="rId3"/>
          <a:srcRect l="1798" t="15535" r="2409" b="31390"/>
          <a:stretch>
            <a:fillRect/>
          </a:stretch>
        </p:blipFill>
        <p:spPr bwMode="auto">
          <a:xfrm>
            <a:off x="355600" y="1217057"/>
            <a:ext cx="8458200" cy="3124200"/>
          </a:xfrm>
          <a:prstGeom prst="rect">
            <a:avLst/>
          </a:prstGeom>
          <a:noFill/>
        </p:spPr>
      </p:pic>
      <p:pic>
        <p:nvPicPr>
          <p:cNvPr id="40966" name="Picture 6" descr="Image result for bhutanese khuru match"/>
          <p:cNvPicPr>
            <a:picLocks noChangeAspect="1" noChangeArrowheads="1"/>
          </p:cNvPicPr>
          <p:nvPr/>
        </p:nvPicPr>
        <p:blipFill>
          <a:blip r:embed="rId4"/>
          <a:srcRect l="26115" t="2625" b="7894"/>
          <a:stretch>
            <a:fillRect/>
          </a:stretch>
        </p:blipFill>
        <p:spPr bwMode="auto">
          <a:xfrm>
            <a:off x="904875" y="1832159"/>
            <a:ext cx="7058025" cy="4806678"/>
          </a:xfrm>
          <a:prstGeom prst="rect">
            <a:avLst/>
          </a:prstGeom>
          <a:noFill/>
        </p:spPr>
      </p:pic>
      <p:pic>
        <p:nvPicPr>
          <p:cNvPr id="40968" name="Picture 8" descr="Image result for bhutanese dan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01" y="1273174"/>
            <a:ext cx="8416924" cy="5255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00" y="774700"/>
            <a:ext cx="8610599" cy="5346700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BHUTAN has an area of 38,394 square kilometers located in eastern Himalayas, surrounded by China in the North and South by India.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Elevation ranges from 200 to 7000 meters resulting in diverse climatic conditions and biodiversity.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Administratively the country is divided into 20 districts and 205 blocks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Population and </a:t>
            </a:r>
            <a:r>
              <a:rPr lang="en-US" sz="2000" dirty="0"/>
              <a:t>H</a:t>
            </a:r>
            <a:r>
              <a:rPr lang="en-US" sz="2000" dirty="0" smtClean="0"/>
              <a:t>ousing Census of Bhutan (PHCB) </a:t>
            </a:r>
            <a:r>
              <a:rPr lang="en-US" sz="2000" dirty="0"/>
              <a:t>B</a:t>
            </a:r>
            <a:r>
              <a:rPr lang="en-US" sz="2000" dirty="0" smtClean="0"/>
              <a:t>hutan has population increased from 634,982 in 2005 to 757,042 in 2015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Bhutan is going through the 11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five year plan period which started in 1961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Today 30% of population lives in towns as against 15% in 1999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In terms of urbanization 65% of population lives in western region while only 18% in the eastern region</a:t>
            </a:r>
          </a:p>
          <a:p>
            <a:pPr marL="285750" indent="-285750" algn="l">
              <a:lnSpc>
                <a:spcPct val="140000"/>
              </a:lnSpc>
              <a:buFont typeface="Wingdings" charset="2"/>
              <a:buChar char="u"/>
            </a:pPr>
            <a:r>
              <a:rPr lang="en-US" sz="2000" dirty="0" smtClean="0"/>
              <a:t>Bhutan has 4 major cities/towns and 20 satellite municipalities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"/>
            <a:ext cx="6498158" cy="787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6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1117601"/>
            <a:ext cx="8293100" cy="5486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100" dirty="0" smtClean="0"/>
              <a:t>Basic Facts</a:t>
            </a:r>
          </a:p>
          <a:p>
            <a:pPr marL="457200" indent="-457200" algn="l">
              <a:buFont typeface="Wingdings" charset="2"/>
              <a:buChar char="u"/>
            </a:pPr>
            <a:r>
              <a:rPr lang="en-US" sz="2600" dirty="0" smtClean="0"/>
              <a:t>56% of Bhutan’s population are agriculturist accounting for 16.8% of GDP. </a:t>
            </a:r>
          </a:p>
          <a:p>
            <a:pPr algn="l"/>
            <a:endParaRPr lang="en-US" sz="2600" dirty="0" smtClean="0"/>
          </a:p>
          <a:p>
            <a:pPr marL="457200" indent="-457200" algn="l">
              <a:buFont typeface="Wingdings" charset="2"/>
              <a:buChar char="u"/>
            </a:pPr>
            <a:r>
              <a:rPr lang="en-US" sz="2600" dirty="0" smtClean="0"/>
              <a:t>Country’s fragile ecology and geography - a challenge to urbanization</a:t>
            </a:r>
          </a:p>
          <a:p>
            <a:pPr algn="l"/>
            <a:endParaRPr lang="en-US" sz="2600" dirty="0" smtClean="0"/>
          </a:p>
          <a:p>
            <a:pPr marL="457200" indent="-457200" algn="l">
              <a:buFont typeface="Wingdings" charset="2"/>
              <a:buChar char="u"/>
            </a:pPr>
            <a:r>
              <a:rPr lang="en-US" sz="2600" dirty="0" smtClean="0"/>
              <a:t>Bhutan has urbanized 31% with sharp regional disparity in terms of settlement</a:t>
            </a:r>
          </a:p>
          <a:p>
            <a:pPr algn="l"/>
            <a:endParaRPr lang="en-US" sz="2600" dirty="0" smtClean="0"/>
          </a:p>
          <a:p>
            <a:pPr marL="457200" indent="-457200" algn="l">
              <a:buFont typeface="Wingdings" charset="2"/>
              <a:buChar char="u"/>
            </a:pPr>
            <a:r>
              <a:rPr lang="en-US" sz="2600" dirty="0" smtClean="0"/>
              <a:t>Current urbanization growth is 7.3% as compared to 1.28% for total population. West by 11%</a:t>
            </a:r>
          </a:p>
          <a:p>
            <a:pPr algn="l"/>
            <a:endParaRPr lang="en-US" sz="2600" dirty="0" smtClean="0"/>
          </a:p>
          <a:p>
            <a:pPr marL="457200" indent="-457200" algn="l">
              <a:buFont typeface="Wingdings" charset="2"/>
              <a:buChar char="u"/>
            </a:pPr>
            <a:r>
              <a:rPr lang="en-US" sz="2600" dirty="0" smtClean="0"/>
              <a:t>Given the harsh geo-physical conditions the spatial study shows that land occupied currently for settlement is about 1% of the total 38,394 square </a:t>
            </a:r>
            <a:r>
              <a:rPr lang="en-US" sz="2600" dirty="0" err="1" smtClean="0"/>
              <a:t>kms</a:t>
            </a:r>
            <a:endParaRPr lang="en-US" sz="2600" dirty="0" smtClean="0"/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8966200" cy="1231900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3200" dirty="0" smtClean="0"/>
              <a:t>Towards a Balanced Approach to Sustainable Urban Development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6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100"/>
            <a:ext cx="9004300" cy="8509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Towards a Balanced Approach to </a:t>
            </a:r>
            <a:r>
              <a:rPr lang="en-US" sz="2800" dirty="0" err="1" smtClean="0"/>
              <a:t>Sus</a:t>
            </a:r>
            <a:r>
              <a:rPr lang="en-US" sz="2800" dirty="0" smtClean="0"/>
              <a:t> Urban Development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79400" y="876300"/>
            <a:ext cx="8864600" cy="58928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 smtClean="0"/>
              <a:t>Objectives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8000" dirty="0" smtClean="0"/>
              <a:t>To balance </a:t>
            </a:r>
            <a:r>
              <a:rPr lang="en-US" sz="8000" b="1" dirty="0"/>
              <a:t>R</a:t>
            </a:r>
            <a:r>
              <a:rPr lang="en-US" sz="8000" b="1" dirty="0" smtClean="0"/>
              <a:t>apid Urbanization </a:t>
            </a:r>
            <a:r>
              <a:rPr lang="en-US" sz="8000" dirty="0" smtClean="0"/>
              <a:t>with </a:t>
            </a:r>
            <a:r>
              <a:rPr lang="en-US" sz="8000" dirty="0"/>
              <a:t>P</a:t>
            </a:r>
            <a:r>
              <a:rPr lang="en-US" sz="8000" dirty="0" smtClean="0"/>
              <a:t>reservation of </a:t>
            </a:r>
            <a:r>
              <a:rPr lang="en-US" sz="8000" b="1" dirty="0" smtClean="0"/>
              <a:t>country’s Fragile </a:t>
            </a:r>
            <a:r>
              <a:rPr lang="en-US" sz="8000" b="1" dirty="0"/>
              <a:t>E</a:t>
            </a:r>
            <a:r>
              <a:rPr lang="en-US" sz="8000" b="1" dirty="0" smtClean="0"/>
              <a:t>co-system</a:t>
            </a:r>
            <a:r>
              <a:rPr lang="en-US" sz="8000" dirty="0" smtClean="0"/>
              <a:t>; - the Bhutan National Urbanization Strategy (BNUS) was adopted in 2008</a:t>
            </a:r>
            <a:r>
              <a:rPr lang="en-US" sz="8000" dirty="0"/>
              <a:t>. </a:t>
            </a:r>
            <a:r>
              <a:rPr lang="en-US" sz="8000" dirty="0" smtClean="0"/>
              <a:t>The BNUS: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sz="8000" dirty="0" smtClean="0"/>
              <a:t>Promotes different types of settlements with an integrated approach to planning and development.  The BNUS :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sz="8000" dirty="0" smtClean="0"/>
              <a:t>Ensures Preservation of Environment, Tradition, Culture and its </a:t>
            </a:r>
            <a:r>
              <a:rPr lang="en-US" sz="8000" dirty="0"/>
              <a:t>S</a:t>
            </a:r>
            <a:r>
              <a:rPr lang="en-US" sz="8000" dirty="0" smtClean="0"/>
              <a:t>acred structures, unique </a:t>
            </a:r>
            <a:r>
              <a:rPr lang="en-US" sz="8000" dirty="0"/>
              <a:t>A</a:t>
            </a:r>
            <a:r>
              <a:rPr lang="en-US" sz="8000" dirty="0" smtClean="0"/>
              <a:t>rchitecture, and conservation of Ecology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sz="8000" dirty="0" smtClean="0"/>
              <a:t>Mandates Safe and </a:t>
            </a:r>
            <a:r>
              <a:rPr lang="en-US" sz="8000" dirty="0"/>
              <a:t>D</a:t>
            </a:r>
            <a:r>
              <a:rPr lang="en-US" sz="8000" dirty="0" smtClean="0"/>
              <a:t>isaster </a:t>
            </a:r>
            <a:r>
              <a:rPr lang="en-US" sz="8000" dirty="0"/>
              <a:t>R</a:t>
            </a:r>
            <a:r>
              <a:rPr lang="en-US" sz="8000" dirty="0" smtClean="0"/>
              <a:t>esilient Settlements -  with housing for all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sz="8000" dirty="0" smtClean="0"/>
              <a:t>Identifies potential settlement areas – Land, Connectivity &amp; access, Water availability the </a:t>
            </a:r>
            <a:r>
              <a:rPr lang="en-US" sz="8000" dirty="0"/>
              <a:t>P</a:t>
            </a:r>
            <a:r>
              <a:rPr lang="en-US" sz="8000" dirty="0" smtClean="0"/>
              <a:t>rotected </a:t>
            </a:r>
            <a:r>
              <a:rPr lang="en-US" sz="8000" dirty="0"/>
              <a:t>and </a:t>
            </a:r>
            <a:r>
              <a:rPr lang="en-US" sz="8000" dirty="0" smtClean="0"/>
              <a:t>Restricted </a:t>
            </a:r>
            <a:r>
              <a:rPr lang="en-US" sz="8000" dirty="0"/>
              <a:t>/ </a:t>
            </a:r>
            <a:r>
              <a:rPr lang="en-US" sz="8000" dirty="0" smtClean="0"/>
              <a:t>Sensitive areas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sz="8000" dirty="0" smtClean="0"/>
              <a:t>Recommends supporting Policies, Institutional and Regulatory frameworks to implement the National Human Settlement Policy (NHSP)</a:t>
            </a:r>
          </a:p>
          <a:p>
            <a:pPr>
              <a:buFont typeface="Wingdings" charset="2"/>
              <a:buChar char="u"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47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750300" cy="10287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600" dirty="0" smtClean="0"/>
              <a:t>Towards a Balanced Approach to Sustainable Urban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0500" y="901700"/>
            <a:ext cx="8597900" cy="5414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800" dirty="0" smtClean="0"/>
              <a:t>Guiding Principles: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The GNH principles that seek for a balanced approach to enhancing Economic development, Environment conservation, Cultural preservation and good Governance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The concept of regionally balanced and equitable development with emphasis of population growth and movement (NHSP)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Disaster Risk </a:t>
            </a:r>
            <a:r>
              <a:rPr lang="en-US" sz="2400" dirty="0"/>
              <a:t>R</a:t>
            </a:r>
            <a:r>
              <a:rPr lang="en-US" sz="2400" dirty="0" smtClean="0"/>
              <a:t>eduction and </a:t>
            </a:r>
            <a:r>
              <a:rPr lang="en-US" sz="2400" dirty="0"/>
              <a:t>M</a:t>
            </a:r>
            <a:r>
              <a:rPr lang="en-US" sz="2400" dirty="0" smtClean="0"/>
              <a:t>anagement Policy. Bhutan susceptible to </a:t>
            </a:r>
            <a:r>
              <a:rPr lang="en-US" sz="2400" b="1" dirty="0" smtClean="0">
                <a:solidFill>
                  <a:schemeClr val="bg1"/>
                </a:solidFill>
              </a:rPr>
              <a:t>GLOF, Floods, Landslides </a:t>
            </a:r>
            <a:r>
              <a:rPr lang="en-US" sz="2400" dirty="0" smtClean="0"/>
              <a:t>and seismic hazards.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Mainstream X-cutting issues on Gender, Special needs, </a:t>
            </a:r>
            <a:r>
              <a:rPr lang="en-US" sz="2400" dirty="0"/>
              <a:t>P</a:t>
            </a:r>
            <a:r>
              <a:rPr lang="en-US" sz="2400" dirty="0" smtClean="0"/>
              <a:t>overty, Environment and Climate change</a:t>
            </a:r>
          </a:p>
          <a:p>
            <a:pPr>
              <a:lnSpc>
                <a:spcPct val="130000"/>
              </a:lnSpc>
              <a:buFont typeface="Wingdings" charset="2"/>
              <a:buChar char="u"/>
            </a:pPr>
            <a:r>
              <a:rPr lang="en-US" sz="2400" dirty="0" smtClean="0"/>
              <a:t>Relevant to Prevailing and Emerging development Trends and Issues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82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1014</TotalTime>
  <Words>1334</Words>
  <Application>Microsoft Macintosh PowerPoint</Application>
  <PresentationFormat>On-screen Show (4:3)</PresentationFormat>
  <Paragraphs>198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Constantia</vt:lpstr>
      <vt:lpstr>Times New Roman</vt:lpstr>
      <vt:lpstr>Wingdings</vt:lpstr>
      <vt:lpstr>Wingdings 2</vt:lpstr>
      <vt:lpstr>Arial</vt:lpstr>
      <vt:lpstr>Paper</vt:lpstr>
      <vt:lpstr>Towards  A Balanced Approach  To  Sustainable Urban Development In Bhutan   </vt:lpstr>
      <vt:lpstr>Glimpse about Bhutan</vt:lpstr>
      <vt:lpstr>Glimpse about Bhutan</vt:lpstr>
      <vt:lpstr>Glimpse about Bhutan</vt:lpstr>
      <vt:lpstr>Glimpse about Bhutan</vt:lpstr>
      <vt:lpstr>INTRODUCTION</vt:lpstr>
      <vt:lpstr>Towards a Balanced Approach to Sustainable Urban Development</vt:lpstr>
      <vt:lpstr>Towards a Balanced Approach to Sus Urban Development</vt:lpstr>
      <vt:lpstr>Towards a Balanced Approach to Sustainable Urban Development</vt:lpstr>
      <vt:lpstr> Climate Impact Issues and Challenges:</vt:lpstr>
      <vt:lpstr>Climate Impact Issues &amp; Challenges</vt:lpstr>
      <vt:lpstr>Policies  and  Strategies  Towards a balanced approach to sustainable urban development</vt:lpstr>
      <vt:lpstr>National Human Settlement Policy  (NHSP)</vt:lpstr>
      <vt:lpstr>Towards a Balanced Approach to Sustainable Urban Development</vt:lpstr>
      <vt:lpstr>Continued – Strategy to balanced Urbanization </vt:lpstr>
      <vt:lpstr>To address Rural –Urban Migration, Efforts are made by agencies to provide basic infrastructure and associated services in rural settlements</vt:lpstr>
      <vt:lpstr>Bhutan National Urbanization Strategies (BNUS -2008)</vt:lpstr>
      <vt:lpstr>BNUS 2008…contd</vt:lpstr>
      <vt:lpstr>INTERVENTIONS: Legislations Towards a balanced approach to sustainable urban development</vt:lpstr>
      <vt:lpstr>Contd…INTERVENTIONS: Legislations Towards a balanced approach to sustainable urban development</vt:lpstr>
      <vt:lpstr>Contd…INTERVENTIONS: Legislations Towards a balanced approach to sustainable urban development</vt:lpstr>
      <vt:lpstr>INTERVENTIONS: Planning &amp; Development  Towards  a  balanced  approach  to  sustainable  urban  development</vt:lpstr>
      <vt:lpstr>Contd…INTERVENTIONS: Planning &amp; Development  Towards  a  balanced  approach  to  sustainable  urban  development</vt:lpstr>
      <vt:lpstr>Contd…INTERVENTIONS: Planning &amp; Development  Towards  a  balanced  approach  to  sustainable  urban  development</vt:lpstr>
      <vt:lpstr>Paro Valley Development Plan Towards  a  balanced  approach  to  sustainable  urban  development</vt:lpstr>
      <vt:lpstr>   Land Pooling Towards  a  balanced  approach  to  sustainable  urban  development</vt:lpstr>
      <vt:lpstr>      Towards  a  balanced  approach  to  sustainable  urban  development Planning with Land Pooling/Readjustment</vt:lpstr>
      <vt:lpstr>Towards  a  balanced  approach  to  sustainable  urban  development (Planning with Land Pooling/Readjustment)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YOU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Balanced Approach to Sustainable Urban Development</dc:title>
  <dc:creator>Phuntsho Wangdi</dc:creator>
  <cp:lastModifiedBy>mhFiCZEqvT4vNKaF</cp:lastModifiedBy>
  <cp:revision>109</cp:revision>
  <dcterms:created xsi:type="dcterms:W3CDTF">2017-10-10T11:26:02Z</dcterms:created>
  <dcterms:modified xsi:type="dcterms:W3CDTF">2017-10-16T06:28:40Z</dcterms:modified>
</cp:coreProperties>
</file>